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70" r:id="rId3"/>
    <p:sldId id="428" r:id="rId5"/>
    <p:sldId id="445" r:id="rId6"/>
    <p:sldId id="446" r:id="rId7"/>
    <p:sldId id="447" r:id="rId8"/>
    <p:sldId id="448" r:id="rId9"/>
    <p:sldId id="449" r:id="rId10"/>
    <p:sldId id="450" r:id="rId11"/>
    <p:sldId id="451" r:id="rId12"/>
    <p:sldId id="452" r:id="rId13"/>
    <p:sldId id="453" r:id="rId14"/>
    <p:sldId id="454" r:id="rId15"/>
    <p:sldId id="455" r:id="rId16"/>
    <p:sldId id="456" r:id="rId17"/>
    <p:sldId id="457" r:id="rId18"/>
    <p:sldId id="458" r:id="rId19"/>
    <p:sldId id="444" r:id="rId20"/>
  </p:sldIdLst>
  <p:sldSz cx="9144000" cy="5143500" type="screen16x9"/>
  <p:notesSz cx="6858000" cy="9144000"/>
  <p:custDataLst>
    <p:tags r:id="rId24"/>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FFFFF"/>
    <a:srgbClr val="000000"/>
    <a:srgbClr val="CC251B"/>
    <a:srgbClr val="CD2820"/>
    <a:srgbClr val="D93817"/>
    <a:srgbClr val="DB4319"/>
    <a:srgbClr val="D83617"/>
    <a:srgbClr val="123F64"/>
    <a:srgbClr val="F4F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86" autoAdjust="0"/>
    <p:restoredTop sz="94660"/>
  </p:normalViewPr>
  <p:slideViewPr>
    <p:cSldViewPr snapToGrid="0" showGuides="1">
      <p:cViewPr varScale="1">
        <p:scale>
          <a:sx n="144" d="100"/>
          <a:sy n="144" d="100"/>
        </p:scale>
        <p:origin x="-684" y="-90"/>
      </p:cViewPr>
      <p:guideLst>
        <p:guide orient="horz" pos="688"/>
        <p:guide orient="horz" pos="1561"/>
        <p:guide orient="horz" pos="396"/>
        <p:guide pos="1132"/>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gs" Target="tags/tag3.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3120-F125-4357-9390-F5E57E5A353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651F8E-1651-480F-82AA-D2708F30AC7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651F8E-1651-480F-82AA-D2708F30AC7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 name="图片 3" descr="背景-中国风"/>
          <p:cNvPicPr>
            <a:picLocks noChangeAspect="1"/>
          </p:cNvPicPr>
          <p:nvPr userDrawn="1"/>
        </p:nvPicPr>
        <p:blipFill>
          <a:blip r:embed="rId2" cstate="print"/>
          <a:stretch>
            <a:fillRect/>
          </a:stretch>
        </p:blipFill>
        <p:spPr>
          <a:xfrm>
            <a:off x="0" y="0"/>
            <a:ext cx="9144000" cy="514286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stretch>
            <a:fillRect/>
          </a:stretch>
        </p:blipFill>
        <p:spPr>
          <a:xfrm>
            <a:off x="-5086" y="0"/>
            <a:ext cx="9144000" cy="5143500"/>
          </a:xfrm>
          <a:prstGeom prst="rect">
            <a:avLst/>
          </a:prstGeom>
        </p:spPr>
      </p:pic>
      <p:sp>
        <p:nvSpPr>
          <p:cNvPr id="6" name="矩形 5"/>
          <p:cNvSpPr/>
          <p:nvPr userDrawn="1"/>
        </p:nvSpPr>
        <p:spPr>
          <a:xfrm>
            <a:off x="-5087" y="754477"/>
            <a:ext cx="9144000" cy="72000"/>
          </a:xfrm>
          <a:prstGeom prst="rect">
            <a:avLst/>
          </a:prstGeom>
          <a:pattFill prst="dkUpDiag">
            <a:fgClr>
              <a:srgbClr val="FF0000"/>
            </a:fgClr>
            <a:bgClr>
              <a:srgbClr val="C00000"/>
            </a:bgClr>
          </a:pattFill>
          <a:ln w="19050" cap="flat" cmpd="sng" algn="ctr">
            <a:noFill/>
            <a:prstDash val="solid"/>
          </a:ln>
          <a:effectLst/>
        </p:spPr>
        <p:txBody>
          <a:bodyPr rot="0" spcFirstLastPara="0" vertOverflow="overflow" horzOverflow="overflow" vert="horz" wrap="square" lIns="121917" tIns="60958" rIns="121917" bIns="60958" numCol="1" spcCol="0" rtlCol="0" fromWordArt="0" anchor="ctr" anchorCtr="0" forceAA="0" compatLnSpc="1">
            <a:noAutofit/>
          </a:bodyP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alibri" panose="020F0502020204030204"/>
              <a:ea typeface="微软雅黑" panose="020B0503020204020204" pitchFamily="34" charset="-122"/>
              <a:cs typeface="+mn-cs"/>
            </a:endParaRPr>
          </a:p>
        </p:txBody>
      </p:sp>
      <p:pic>
        <p:nvPicPr>
          <p:cNvPr id="2" name="图片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90" y="50800"/>
            <a:ext cx="1056127" cy="709637"/>
          </a:xfrm>
          <a:prstGeom prst="rect">
            <a:avLst/>
          </a:prstGeom>
        </p:spPr>
      </p:pic>
      <p:sp>
        <p:nvSpPr>
          <p:cNvPr id="16" name="矩形 15"/>
          <p:cNvSpPr/>
          <p:nvPr userDrawn="1"/>
        </p:nvSpPr>
        <p:spPr>
          <a:xfrm>
            <a:off x="0" y="5034986"/>
            <a:ext cx="9138913" cy="1085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Picture 3" descr="E:\0000000我图PPT\00001PNG素材\01党委政府\小鸟4646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7633622" y="245"/>
            <a:ext cx="532329" cy="402431"/>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descr="a85c80cb20d97672687a7f4d4acce84d"/>
          <p:cNvPicPr>
            <a:picLocks noChangeAspect="1"/>
          </p:cNvPicPr>
          <p:nvPr userDrawn="1"/>
        </p:nvPicPr>
        <p:blipFill>
          <a:blip r:embed="rId5" cstate="print"/>
          <a:srcRect t="15543" b="27654"/>
          <a:stretch>
            <a:fillRect/>
          </a:stretch>
        </p:blipFill>
        <p:spPr>
          <a:xfrm>
            <a:off x="8077835" y="60960"/>
            <a:ext cx="943610" cy="6997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and Content">
    <p:bg>
      <p:bgPr>
        <a:pattFill prst="pct5">
          <a:fgClr>
            <a:schemeClr val="bg1">
              <a:lumMod val="95000"/>
            </a:schemeClr>
          </a:fgClr>
          <a:bgClr>
            <a:schemeClr val="bg1"/>
          </a:bgClr>
        </a:pattFill>
        <a:effectLst/>
      </p:bgPr>
    </p:bg>
    <p:spTree>
      <p:nvGrpSpPr>
        <p:cNvPr id="1" name=""/>
        <p:cNvGrpSpPr/>
        <p:nvPr/>
      </p:nvGrpSpPr>
      <p:grpSpPr>
        <a:xfrm>
          <a:off x="0" y="0"/>
          <a:ext cx="0" cy="0"/>
          <a:chOff x="0" y="0"/>
          <a:chExt cx="0" cy="0"/>
        </a:xfrm>
      </p:grpSpPr>
      <p:cxnSp>
        <p:nvCxnSpPr>
          <p:cNvPr id="19" name="直接连接符 18"/>
          <p:cNvCxnSpPr/>
          <p:nvPr userDrawn="1"/>
        </p:nvCxnSpPr>
        <p:spPr>
          <a:xfrm>
            <a:off x="467201" y="613410"/>
            <a:ext cx="8676799" cy="0"/>
          </a:xfrm>
          <a:prstGeom prst="line">
            <a:avLst/>
          </a:prstGeom>
          <a:ln>
            <a:solidFill>
              <a:schemeClr val="accent2">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8" name="Freeform 7"/>
          <p:cNvSpPr/>
          <p:nvPr userDrawn="1"/>
        </p:nvSpPr>
        <p:spPr bwMode="auto">
          <a:xfrm>
            <a:off x="8724056" y="4725479"/>
            <a:ext cx="394097" cy="394097"/>
          </a:xfrm>
          <a:custGeom>
            <a:avLst/>
            <a:gdLst>
              <a:gd name="T0" fmla="*/ 2147483647 w 1007"/>
              <a:gd name="T1" fmla="*/ 0 h 1007"/>
              <a:gd name="T2" fmla="*/ 2147483647 w 1007"/>
              <a:gd name="T3" fmla="*/ 2147483647 h 1007"/>
              <a:gd name="T4" fmla="*/ 2147483647 w 1007"/>
              <a:gd name="T5" fmla="*/ 2147483647 h 1007"/>
              <a:gd name="T6" fmla="*/ 0 w 1007"/>
              <a:gd name="T7" fmla="*/ 2147483647 h 1007"/>
              <a:gd name="T8" fmla="*/ 2147483647 w 1007"/>
              <a:gd name="T9" fmla="*/ 0 h 10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7" h="1007">
                <a:moveTo>
                  <a:pt x="1007" y="0"/>
                </a:moveTo>
                <a:lnTo>
                  <a:pt x="1007" y="881"/>
                </a:lnTo>
                <a:cubicBezTo>
                  <a:pt x="1007" y="950"/>
                  <a:pt x="951" y="1007"/>
                  <a:pt x="882" y="1007"/>
                </a:cubicBezTo>
                <a:lnTo>
                  <a:pt x="0" y="1007"/>
                </a:lnTo>
                <a:lnTo>
                  <a:pt x="1007" y="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b="0" i="0" u="none" strike="noStrike" kern="0" cap="none" spc="0" normalizeH="0" baseline="0" noProof="0">
              <a:ln>
                <a:noFill/>
              </a:ln>
              <a:solidFill>
                <a:srgbClr val="4D4D4D"/>
              </a:solidFill>
              <a:effectLst/>
              <a:uLnTx/>
              <a:uFillTx/>
              <a:latin typeface="Arial" panose="020B0604020202020204" pitchFamily="34" charset="0"/>
            </a:endParaRPr>
          </a:p>
        </p:txBody>
      </p:sp>
      <p:sp>
        <p:nvSpPr>
          <p:cNvPr id="21" name="TextBox 4"/>
          <p:cNvSpPr txBox="1">
            <a:spLocks noChangeArrowheads="1"/>
          </p:cNvSpPr>
          <p:nvPr userDrawn="1"/>
        </p:nvSpPr>
        <p:spPr bwMode="auto">
          <a:xfrm>
            <a:off x="8873480" y="4879070"/>
            <a:ext cx="257175" cy="25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fld id="{8336505E-F310-43CE-A46C-5BBD1F6A4383}" type="slidenum">
              <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fld>
            <a:endParaRPr kumimoji="0" lang="zh-CN" altLang="en-US" sz="105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grpSp>
        <p:nvGrpSpPr>
          <p:cNvPr id="3" name="组合 2"/>
          <p:cNvGrpSpPr/>
          <p:nvPr userDrawn="1"/>
        </p:nvGrpSpPr>
        <p:grpSpPr>
          <a:xfrm>
            <a:off x="74295" y="-27146"/>
            <a:ext cx="2688908" cy="740093"/>
            <a:chOff x="618" y="229"/>
            <a:chExt cx="5646" cy="1554"/>
          </a:xfrm>
        </p:grpSpPr>
        <p:pic>
          <p:nvPicPr>
            <p:cNvPr id="12" name="图片 11" descr="图片包含 游戏机, 灯, 动物, 画&#10;&#10;描述已自动生成"/>
            <p:cNvPicPr>
              <a:picLocks noChangeAspect="1"/>
            </p:cNvPicPr>
            <p:nvPr userDrawn="1"/>
          </p:nvPicPr>
          <p:blipFill rotWithShape="1">
            <a:blip r:embed="rId2" cstate="print">
              <a:alphaModFix amt="60000"/>
              <a:extLst>
                <a:ext uri="{28A0092B-C50C-407E-A947-70E740481C1C}">
                  <a14:useLocalDpi xmlns:a14="http://schemas.microsoft.com/office/drawing/2010/main" val="0"/>
                </a:ext>
              </a:extLst>
            </a:blip>
            <a:srcRect/>
            <a:stretch>
              <a:fillRect/>
            </a:stretch>
          </p:blipFill>
          <p:spPr>
            <a:xfrm>
              <a:off x="817" y="229"/>
              <a:ext cx="5101" cy="1554"/>
            </a:xfrm>
            <a:prstGeom prst="rect">
              <a:avLst/>
            </a:prstGeom>
          </p:spPr>
        </p:pic>
        <p:sp>
          <p:nvSpPr>
            <p:cNvPr id="15" name="TextBox 20"/>
            <p:cNvSpPr txBox="1"/>
            <p:nvPr userDrawn="1"/>
          </p:nvSpPr>
          <p:spPr>
            <a:xfrm>
              <a:off x="1320" y="692"/>
              <a:ext cx="4944" cy="676"/>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500" b="0" i="0" u="none" strike="noStrike" kern="1200" cap="none" spc="0" normalizeH="0" baseline="0" noProof="0" dirty="0">
                  <a:ln>
                    <a:noFill/>
                  </a:ln>
                  <a:solidFill>
                    <a:srgbClr val="C00000"/>
                  </a:solidFill>
                  <a:effectLst/>
                  <a:uLnTx/>
                  <a:uFillTx/>
                  <a:latin typeface="思源黑体 Light" panose="020B0300000000000000" charset="-122"/>
                  <a:ea typeface="思源黑体 Light" panose="020B0300000000000000" charset="-122"/>
                  <a:cs typeface="思源黑体 Light" panose="020B0300000000000000" charset="-122"/>
                </a:rPr>
                <a:t>2022</a:t>
              </a:r>
              <a:r>
                <a:rPr kumimoji="0" lang="zh-CN" altLang="en-US" sz="1500" b="0" i="0" u="none" strike="noStrike" kern="1200" cap="none" spc="0" normalizeH="0" baseline="0" noProof="0" dirty="0">
                  <a:ln>
                    <a:noFill/>
                  </a:ln>
                  <a:solidFill>
                    <a:srgbClr val="C00000"/>
                  </a:solidFill>
                  <a:effectLst/>
                  <a:uLnTx/>
                  <a:uFillTx/>
                  <a:latin typeface="思源黑体 Light" panose="020B0300000000000000" charset="-122"/>
                  <a:ea typeface="思源黑体 Light" panose="020B0300000000000000" charset="-122"/>
                  <a:cs typeface="思源黑体 Light" panose="020B0300000000000000" charset="-122"/>
                </a:rPr>
                <a:t>年安全生产月</a:t>
              </a:r>
              <a:endParaRPr kumimoji="0" lang="zh-CN" altLang="en-US" sz="1500" b="0" i="0" u="none" strike="noStrike" kern="1200" cap="none" spc="0" normalizeH="0" baseline="0" noProof="0" dirty="0">
                <a:ln>
                  <a:noFill/>
                </a:ln>
                <a:solidFill>
                  <a:srgbClr val="C00000"/>
                </a:solidFill>
                <a:effectLst/>
                <a:uLnTx/>
                <a:uFillTx/>
                <a:latin typeface="思源黑体 Light" panose="020B0300000000000000" charset="-122"/>
                <a:ea typeface="思源黑体 Light" panose="020B0300000000000000" charset="-122"/>
                <a:cs typeface="思源黑体 Light" panose="020B0300000000000000" charset="-122"/>
              </a:endParaRPr>
            </a:p>
          </p:txBody>
        </p:sp>
        <p:sp>
          <p:nvSpPr>
            <p:cNvPr id="16" name="TextBox 19"/>
            <p:cNvSpPr txBox="1"/>
            <p:nvPr userDrawn="1"/>
          </p:nvSpPr>
          <p:spPr>
            <a:xfrm>
              <a:off x="2104" y="1139"/>
              <a:ext cx="4128" cy="508"/>
            </a:xfrm>
            <a:prstGeom prst="rect">
              <a:avLst/>
            </a:prstGeom>
            <a:noFill/>
            <a:effectLst/>
          </p:spPr>
          <p:txBody>
            <a:bodyPr wrap="none" rtlCol="0">
              <a:spAutoFit/>
            </a:bodyPr>
            <a:lstStyle/>
            <a:p>
              <a:pPr lvl="0" algn="ctr">
                <a:defRPr/>
              </a:pPr>
              <a:r>
                <a:rPr lang="en-US" altLang="zh-CN" sz="975" spc="-100" dirty="0">
                  <a:solidFill>
                    <a:schemeClr val="accent6">
                      <a:lumMod val="50000"/>
                    </a:schemeClr>
                  </a:solidFill>
                  <a:uFillTx/>
                  <a:latin typeface="思源黑体 Light" charset="0"/>
                  <a:ea typeface="思源黑体 Light" panose="020B0300000000000000" charset="-122"/>
                </a:rPr>
                <a:t>National safe production month 2022 </a:t>
              </a:r>
              <a:endParaRPr kumimoji="0" lang="en-US" altLang="zh-CN" sz="975" b="0" i="0" spc="-100" baseline="0" noProof="0" dirty="0">
                <a:ln>
                  <a:noFill/>
                </a:ln>
                <a:solidFill>
                  <a:schemeClr val="accent6">
                    <a:lumMod val="50000"/>
                  </a:schemeClr>
                </a:solidFill>
                <a:effectLst/>
                <a:uLnTx/>
                <a:uFillTx/>
                <a:latin typeface="思源黑体 Light" charset="0"/>
                <a:ea typeface="思源黑体 Light" panose="020B0300000000000000" charset="-122"/>
              </a:endParaRPr>
            </a:p>
          </p:txBody>
        </p:sp>
        <p:pic>
          <p:nvPicPr>
            <p:cNvPr id="2" name="图片 1" descr="51miz-E1176160-7A6F775C"/>
            <p:cNvPicPr>
              <a:picLocks noChangeAspect="1"/>
            </p:cNvPicPr>
            <p:nvPr userDrawn="1"/>
          </p:nvPicPr>
          <p:blipFill>
            <a:blip r:embed="rId3" cstate="print"/>
            <a:srcRect l="35594" t="48906" r="48182" b="26219"/>
            <a:stretch>
              <a:fillRect/>
            </a:stretch>
          </p:blipFill>
          <p:spPr>
            <a:xfrm>
              <a:off x="618" y="434"/>
              <a:ext cx="1424" cy="1092"/>
            </a:xfrm>
            <a:prstGeom prst="rect">
              <a:avLst/>
            </a:prstGeom>
          </p:spPr>
        </p:pic>
      </p:grpSp>
      <p:sp>
        <p:nvSpPr>
          <p:cNvPr id="4" name="TextBox 20"/>
          <p:cNvSpPr txBox="1"/>
          <p:nvPr userDrawn="1"/>
        </p:nvSpPr>
        <p:spPr>
          <a:xfrm>
            <a:off x="6591300" y="291465"/>
            <a:ext cx="2354580" cy="321945"/>
          </a:xfrm>
          <a:prstGeom prst="rect">
            <a:avLst/>
          </a:prstGeom>
          <a:noFill/>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sz="1500" b="0" i="0" u="none" strike="noStrike" kern="1200" cap="none" spc="0" normalizeH="0" baseline="0" noProof="0" dirty="0">
                <a:ln>
                  <a:noFill/>
                </a:ln>
                <a:solidFill>
                  <a:srgbClr val="C00000"/>
                </a:solidFill>
                <a:effectLst/>
                <a:uLnTx/>
                <a:uFillTx/>
                <a:latin typeface="思源黑体 Light" panose="020B0300000000000000" charset="-122"/>
                <a:ea typeface="思源黑体 Light" panose="020B0300000000000000" charset="-122"/>
                <a:cs typeface="思源黑体 Light" panose="020B0300000000000000" charset="-122"/>
              </a:rPr>
              <a:t>安全生产十五条措施</a:t>
            </a:r>
            <a:endParaRPr kumimoji="0" lang="zh-CN" sz="1500" b="0" i="0" u="none" strike="noStrike" kern="1200" cap="none" spc="0" normalizeH="0" baseline="0" noProof="0" dirty="0">
              <a:ln>
                <a:noFill/>
              </a:ln>
              <a:solidFill>
                <a:srgbClr val="C00000"/>
              </a:solidFill>
              <a:effectLst/>
              <a:uLnTx/>
              <a:uFillTx/>
              <a:latin typeface="思源黑体 Light" panose="020B0300000000000000" charset="-122"/>
              <a:ea typeface="思源黑体 Light" panose="020B0300000000000000" charset="-122"/>
              <a:cs typeface="思源黑体 Light" panose="020B0300000000000000"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a:spLocks noChangeAspect="1"/>
          </p:cNvSpPr>
          <p:nvPr/>
        </p:nvSpPr>
        <p:spPr>
          <a:xfrm>
            <a:off x="398002" y="1714768"/>
            <a:ext cx="2160512" cy="2160512"/>
          </a:xfrm>
          <a:prstGeom prst="ellipse">
            <a:avLst/>
          </a:prstGeom>
          <a:solidFill>
            <a:schemeClr val="accent1"/>
          </a:solidFill>
          <a:ln w="127000">
            <a:solidFill>
              <a:srgbClr val="C00000">
                <a:alpha val="30000"/>
              </a:srgb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58" name="直接连接符 57"/>
          <p:cNvCxnSpPr/>
          <p:nvPr/>
        </p:nvCxnSpPr>
        <p:spPr>
          <a:xfrm>
            <a:off x="2852984" y="1177131"/>
            <a:ext cx="1215" cy="3486148"/>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21168" y="2015940"/>
            <a:ext cx="914179" cy="923054"/>
          </a:xfrm>
          <a:prstGeom prst="rect">
            <a:avLst/>
          </a:prstGeom>
        </p:spPr>
      </p:pic>
      <p:sp>
        <p:nvSpPr>
          <p:cNvPr id="26" name="TextBox 42"/>
          <p:cNvSpPr txBox="1"/>
          <p:nvPr/>
        </p:nvSpPr>
        <p:spPr>
          <a:xfrm>
            <a:off x="537039" y="2973796"/>
            <a:ext cx="1873610" cy="479425"/>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pPr algn="ctr">
              <a:lnSpc>
                <a:spcPct val="130000"/>
              </a:lnSpc>
            </a:pPr>
            <a:r>
              <a:rPr lang="zh-CN" altLang="en-US" sz="2400" spc="150" dirty="0">
                <a:solidFill>
                  <a:srgbClr val="FFFF00"/>
                </a:solidFill>
                <a:latin typeface="Noto Sans S Chinese Bold" panose="020B0800000000000000" pitchFamily="34" charset="-122"/>
                <a:ea typeface="Noto Sans S Chinese Bold" panose="020B0800000000000000" pitchFamily="34" charset="-122"/>
              </a:rPr>
              <a:t>演练</a:t>
            </a:r>
            <a:endParaRPr lang="zh-CN" altLang="en-US" sz="2400" spc="150" dirty="0">
              <a:solidFill>
                <a:srgbClr val="FFFF00"/>
              </a:solidFill>
              <a:latin typeface="Noto Sans S Chinese Bold" panose="020B0800000000000000" pitchFamily="34" charset="-122"/>
              <a:ea typeface="Noto Sans S Chinese Bold" panose="020B0800000000000000" pitchFamily="34" charset="-122"/>
            </a:endParaRPr>
          </a:p>
        </p:txBody>
      </p:sp>
      <p:sp>
        <p:nvSpPr>
          <p:cNvPr id="100" name="文本框 99"/>
          <p:cNvSpPr txBox="1"/>
          <p:nvPr/>
        </p:nvSpPr>
        <p:spPr>
          <a:xfrm>
            <a:off x="3297555" y="2135822"/>
            <a:ext cx="5080000" cy="1076325"/>
          </a:xfrm>
          <a:prstGeom prst="rect">
            <a:avLst/>
          </a:prstGeom>
          <a:noFill/>
          <a:ln w="9525">
            <a:noFill/>
          </a:ln>
        </p:spPr>
        <p:txBody>
          <a:bodyPr>
            <a:spAutoFit/>
          </a:bodyPr>
          <a:p>
            <a:pPr indent="0" algn="ctr"/>
            <a:r>
              <a:rPr lang="zh-CN" sz="3200" b="0">
                <a:gradFill>
                  <a:gsLst>
                    <a:gs pos="0">
                      <a:srgbClr val="FE4444"/>
                    </a:gs>
                    <a:gs pos="100000">
                      <a:srgbClr val="832B2B"/>
                    </a:gs>
                  </a:gsLst>
                  <a:lin scaled="0"/>
                </a:gradFill>
                <a:ea typeface="宋体" panose="02010600030101010101" pitchFamily="2" charset="-122"/>
              </a:rPr>
              <a:t>2022罐区</a:t>
            </a:r>
            <a:r>
              <a:rPr lang="zh-CN" sz="3200" b="0">
                <a:gradFill>
                  <a:gsLst>
                    <a:gs pos="0">
                      <a:srgbClr val="FE4444"/>
                    </a:gs>
                    <a:gs pos="100000">
                      <a:srgbClr val="832B2B"/>
                    </a:gs>
                  </a:gsLst>
                  <a:lin scaled="0"/>
                </a:gradFill>
                <a:ea typeface="宋体" panose="02010600030101010101" pitchFamily="2" charset="-122"/>
              </a:rPr>
              <a:t>溴素泄露</a:t>
            </a:r>
            <a:endParaRPr lang="zh-CN" sz="3200" b="0">
              <a:gradFill>
                <a:gsLst>
                  <a:gs pos="0">
                    <a:srgbClr val="FE4444"/>
                  </a:gs>
                  <a:gs pos="100000">
                    <a:srgbClr val="832B2B"/>
                  </a:gs>
                </a:gsLst>
                <a:lin scaled="0"/>
              </a:gradFill>
              <a:ea typeface="宋体" panose="02010600030101010101" pitchFamily="2" charset="-122"/>
            </a:endParaRPr>
          </a:p>
          <a:p>
            <a:pPr indent="0" algn="ctr"/>
            <a:r>
              <a:rPr lang="zh-CN" sz="3200" b="0">
                <a:gradFill>
                  <a:gsLst>
                    <a:gs pos="0">
                      <a:srgbClr val="FE4444"/>
                    </a:gs>
                    <a:gs pos="100000">
                      <a:srgbClr val="832B2B"/>
                    </a:gs>
                  </a:gsLst>
                  <a:lin scaled="0"/>
                </a:gradFill>
                <a:ea typeface="宋体" panose="02010600030101010101" pitchFamily="2" charset="-122"/>
              </a:rPr>
              <a:t>综合应急演练方案</a:t>
            </a:r>
            <a:endParaRPr lang="zh-CN" altLang="en-US" sz="3200" b="0">
              <a:gradFill>
                <a:gsLst>
                  <a:gs pos="0">
                    <a:srgbClr val="FE4444"/>
                  </a:gs>
                  <a:gs pos="100000">
                    <a:srgbClr val="832B2B"/>
                  </a:gs>
                </a:gsLst>
                <a:lin scaled="0"/>
              </a:gradFill>
              <a:ea typeface="宋体" panose="02010600030101010101" pitchFamily="2" charset="-122"/>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1250" fill="hold"/>
                                        <p:tgtEl>
                                          <p:spTgt spid="55"/>
                                        </p:tgtEl>
                                        <p:attrNameLst>
                                          <p:attrName>ppt_w</p:attrName>
                                        </p:attrNameLst>
                                      </p:cBhvr>
                                      <p:tavLst>
                                        <p:tav tm="0">
                                          <p:val>
                                            <p:fltVal val="0"/>
                                          </p:val>
                                        </p:tav>
                                        <p:tav tm="100000">
                                          <p:val>
                                            <p:strVal val="#ppt_w"/>
                                          </p:val>
                                        </p:tav>
                                      </p:tavLst>
                                    </p:anim>
                                    <p:anim calcmode="lin" valueType="num">
                                      <p:cBhvr>
                                        <p:cTn id="8" dur="1250" fill="hold"/>
                                        <p:tgtEl>
                                          <p:spTgt spid="55"/>
                                        </p:tgtEl>
                                        <p:attrNameLst>
                                          <p:attrName>ppt_h</p:attrName>
                                        </p:attrNameLst>
                                      </p:cBhvr>
                                      <p:tavLst>
                                        <p:tav tm="0">
                                          <p:val>
                                            <p:fltVal val="0"/>
                                          </p:val>
                                        </p:tav>
                                        <p:tav tm="100000">
                                          <p:val>
                                            <p:strVal val="#ppt_h"/>
                                          </p:val>
                                        </p:tav>
                                      </p:tavLst>
                                    </p:anim>
                                    <p:anim calcmode="lin" valueType="num">
                                      <p:cBhvr>
                                        <p:cTn id="9" dur="1250" fill="hold"/>
                                        <p:tgtEl>
                                          <p:spTgt spid="55"/>
                                        </p:tgtEl>
                                        <p:attrNameLst>
                                          <p:attrName>style.rotation</p:attrName>
                                        </p:attrNameLst>
                                      </p:cBhvr>
                                      <p:tavLst>
                                        <p:tav tm="0">
                                          <p:val>
                                            <p:fltVal val="360"/>
                                          </p:val>
                                        </p:tav>
                                        <p:tav tm="100000">
                                          <p:val>
                                            <p:fltVal val="0"/>
                                          </p:val>
                                        </p:tav>
                                      </p:tavLst>
                                    </p:anim>
                                    <p:animEffect transition="in" filter="fade">
                                      <p:cBhvr>
                                        <p:cTn id="10" dur="1250"/>
                                        <p:tgtEl>
                                          <p:spTgt spid="55"/>
                                        </p:tgtEl>
                                      </p:cBhvr>
                                    </p:animEffect>
                                  </p:childTnLst>
                                </p:cTn>
                              </p:par>
                            </p:childTnLst>
                          </p:cTn>
                        </p:par>
                        <p:par>
                          <p:cTn id="11" fill="hold">
                            <p:stCondLst>
                              <p:cond delay="15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2000"/>
                            </p:stCondLst>
                            <p:childTnLst>
                              <p:par>
                                <p:cTn id="18" presetID="16" presetClass="entr" presetSubtype="21"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barn(inVertical)">
                                      <p:cBhvr>
                                        <p:cTn id="20" dur="500"/>
                                        <p:tgtEl>
                                          <p:spTgt spid="26"/>
                                        </p:tgtEl>
                                      </p:cBhvr>
                                    </p:animEffect>
                                  </p:childTnLst>
                                </p:cTn>
                              </p:par>
                            </p:childTnLst>
                          </p:cTn>
                        </p:par>
                        <p:par>
                          <p:cTn id="21" fill="hold">
                            <p:stCondLst>
                              <p:cond delay="2500"/>
                            </p:stCondLst>
                            <p:childTnLst>
                              <p:par>
                                <p:cTn id="22" presetID="22" presetClass="entr" presetSubtype="1"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wipe(up)">
                                      <p:cBhvr>
                                        <p:cTn id="24"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2" name="文本框 1"/>
          <p:cNvSpPr txBox="1"/>
          <p:nvPr/>
        </p:nvSpPr>
        <p:spPr>
          <a:xfrm>
            <a:off x="568960" y="1068070"/>
            <a:ext cx="7574280" cy="3692525"/>
          </a:xfrm>
          <a:prstGeom prst="rect">
            <a:avLst/>
          </a:prstGeom>
          <a:noFill/>
          <a:ln w="9525">
            <a:noFill/>
          </a:ln>
        </p:spPr>
        <p:txBody>
          <a:bodyPr wrap="square">
            <a:spAutoFit/>
          </a:bodyPr>
          <a:p>
            <a:pPr indent="361950"/>
            <a:r>
              <a:rPr lang="zh-CN" sz="1800" b="0">
                <a:ea typeface="宋体" panose="02010600030101010101" pitchFamily="2" charset="-122"/>
              </a:rPr>
              <a:t>在演练开始前，我强调两点：一是今天参演的人员较多，各演练人员要严格按照演练程序进行演练，听从现场指挥部的统一指挥和安排，强化责任，紧密配合，确保演练顺利进行；二是演练人员要注意安全，特别是穿戴装备的演练人员，一定要严守纪律、按照演练路线进行，防止演练过程中出现跌倒、摔伤等意外情况。下面进行第一项进程，开展罐区溴素储罐泄漏综合应急预案演练。[演练活动开始:]陈经理：</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总指挥同志，演练人员准备完毕，演练是否开始，请指示。</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总指挥：</a:t>
            </a:r>
            <a:r>
              <a:rPr lang="zh-CN" sz="1800" b="0">
                <a:ea typeface="宋体" panose="02010600030101010101" pitchFamily="2" charset="-122"/>
                <a:cs typeface="Times New Roman" panose="02020603050405020304" charset="0"/>
              </a:rPr>
              <a:t>“演练</a:t>
            </a:r>
            <a:r>
              <a:rPr lang="zh-CN" sz="1800" b="0">
                <a:ea typeface="宋体" panose="02010600030101010101" pitchFamily="2" charset="-122"/>
              </a:rPr>
              <a:t>开始。</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陈经理：</a:t>
            </a:r>
            <a:r>
              <a:rPr lang="zh-CN" sz="1800" b="0">
                <a:ea typeface="宋体" panose="02010600030101010101" pitchFamily="2" charset="-122"/>
                <a:cs typeface="Times New Roman" panose="02020603050405020304" charset="0"/>
              </a:rPr>
              <a:t>“是</a:t>
            </a:r>
            <a:r>
              <a:rPr lang="zh-CN" sz="1800" b="0">
                <a:ea typeface="宋体" panose="02010600030101010101" pitchFamily="2" charset="-122"/>
              </a:rPr>
              <a:t>！</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陈经理：请各参演队伍和相关人员迅速做好准备。【参演队伍各自准备就绪开始演练】</a:t>
            </a:r>
            <a:endParaRPr lang="zh-CN" altLang="en-US" sz="1800"/>
          </a:p>
        </p:txBody>
      </p:sp>
    </p:spTree>
  </p:cSld>
  <p:clrMapOvr>
    <a:masterClrMapping/>
  </p:clrMapOvr>
  <p:transition spd="slow" advClick="0" advTm="5000">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104" name="文本框 103"/>
          <p:cNvSpPr txBox="1"/>
          <p:nvPr/>
        </p:nvSpPr>
        <p:spPr>
          <a:xfrm>
            <a:off x="876935" y="1048385"/>
            <a:ext cx="7205980" cy="3291840"/>
          </a:xfrm>
          <a:prstGeom prst="rect">
            <a:avLst/>
          </a:prstGeom>
          <a:noFill/>
          <a:ln w="9525">
            <a:noFill/>
          </a:ln>
        </p:spPr>
        <p:txBody>
          <a:bodyPr wrap="square">
            <a:spAutoFit/>
          </a:bodyPr>
          <a:p>
            <a:pPr indent="306070" algn="ctr"/>
            <a:r>
              <a:rPr lang="zh-CN" sz="1600" b="1">
                <a:ea typeface="宋体" panose="02010600030101010101" pitchFamily="2" charset="-122"/>
              </a:rPr>
              <a:t>第2部分：演练正式开始---发现泄漏</a:t>
            </a:r>
            <a:r>
              <a:rPr lang="en-US" sz="1600" b="0">
                <a:latin typeface="宋体" panose="02010600030101010101" pitchFamily="2" charset="-122"/>
                <a:ea typeface="宋体" panose="02010600030101010101" pitchFamily="2" charset="-122"/>
              </a:rPr>
              <a:t>2022</a:t>
            </a:r>
            <a:r>
              <a:rPr lang="zh-CN" sz="1600" b="0">
                <a:ea typeface="宋体" panose="02010600030101010101" pitchFamily="2" charset="-122"/>
              </a:rPr>
              <a:t>年</a:t>
            </a:r>
            <a:r>
              <a:rPr lang="en-US" sz="1600" b="0">
                <a:latin typeface="宋体" panose="02010600030101010101" pitchFamily="2" charset="-122"/>
                <a:ea typeface="宋体" panose="02010600030101010101" pitchFamily="2" charset="-122"/>
              </a:rPr>
              <a:t>6</a:t>
            </a:r>
            <a:r>
              <a:rPr lang="zh-CN" sz="1600" b="0">
                <a:ea typeface="宋体" panose="02010600030101010101" pitchFamily="2" charset="-122"/>
              </a:rPr>
              <a:t>月</a:t>
            </a:r>
            <a:r>
              <a:rPr lang="en-US" sz="1600" b="0">
                <a:latin typeface="宋体" panose="02010600030101010101" pitchFamily="2" charset="-122"/>
                <a:ea typeface="宋体" panose="02010600030101010101" pitchFamily="2" charset="-122"/>
              </a:rPr>
              <a:t>29</a:t>
            </a:r>
            <a:r>
              <a:rPr lang="zh-CN" sz="1600" b="0">
                <a:ea typeface="宋体" panose="02010600030101010101" pitchFamily="2" charset="-122"/>
              </a:rPr>
              <a:t>日上午9时</a:t>
            </a:r>
            <a:r>
              <a:rPr lang="en-US" sz="1600" b="0">
                <a:latin typeface="宋体" panose="02010600030101010101" pitchFamily="2" charset="-122"/>
                <a:ea typeface="宋体" panose="02010600030101010101" pitchFamily="2" charset="-122"/>
                <a:cs typeface="Times New Roman" panose="02020603050405020304" charset="0"/>
              </a:rPr>
              <a:t>20</a:t>
            </a:r>
            <a:r>
              <a:rPr lang="zh-CN" sz="1600" b="0">
                <a:ea typeface="宋体" panose="02010600030101010101" pitchFamily="2" charset="-122"/>
              </a:rPr>
              <a:t>分，罐区溴素A罐发生泄漏，大量黄色烟雾弥漫。污水站人员</a:t>
            </a:r>
            <a:r>
              <a:rPr lang="en-US" altLang="zh-CN" sz="1600" b="0">
                <a:ea typeface="宋体" panose="02010600030101010101" pitchFamily="2" charset="-122"/>
              </a:rPr>
              <a:t>XX</a:t>
            </a:r>
            <a:r>
              <a:rPr lang="zh-CN" sz="1600" b="0">
                <a:ea typeface="宋体" panose="02010600030101010101" pitchFamily="2" charset="-122"/>
              </a:rPr>
              <a:t>发现后，立即汇报：</a:t>
            </a:r>
            <a:r>
              <a:rPr lang="en-US" sz="1600" b="0">
                <a:latin typeface="宋体" panose="02010600030101010101" pitchFamily="2" charset="-122"/>
                <a:ea typeface="宋体" panose="02010600030101010101" pitchFamily="2" charset="-122"/>
              </a:rPr>
              <a:t>“</a:t>
            </a:r>
            <a:r>
              <a:rPr lang="zh-CN" sz="1600" b="0">
                <a:ea typeface="宋体" panose="02010600030101010101" pitchFamily="2" charset="-122"/>
              </a:rPr>
              <a:t>仓库，仓库，发现溴素储罐帮出现黄色烟雾，可能有溴素泄露。</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仓库：</a:t>
            </a:r>
            <a:r>
              <a:rPr lang="zh-CN" sz="1600" b="0">
                <a:ea typeface="宋体" panose="02010600030101010101" pitchFamily="2" charset="-122"/>
                <a:cs typeface="Times New Roman" panose="02020603050405020304" charset="0"/>
              </a:rPr>
              <a:t>“收到</a:t>
            </a:r>
            <a:r>
              <a:rPr lang="zh-CN" sz="1600" b="0">
                <a:ea typeface="宋体" panose="02010600030101010101" pitchFamily="2" charset="-122"/>
              </a:rPr>
              <a:t>，我马上赶到现场。</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收到报警仓库人员立即戴防毒面具现场查看。</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仓库当班人员戴着防毒面跑到罐区，发现溴素A罐底阀处有溴素泄露，立即呼叫陈备战：</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仓库陈主管、仓库陈主管，罐区有溴素A罐底部由溴素泄露，正在召集人员赶往现场处理。</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陈备战回答：</a:t>
            </a:r>
            <a:r>
              <a:rPr lang="zh-CN" sz="1600" b="0">
                <a:ea typeface="宋体" panose="02010600030101010101" pitchFamily="2" charset="-122"/>
                <a:cs typeface="Times New Roman" panose="02020603050405020304" charset="0"/>
              </a:rPr>
              <a:t>“收到</a:t>
            </a:r>
            <a:r>
              <a:rPr lang="zh-CN" sz="1600" b="0">
                <a:ea typeface="宋体" panose="02010600030101010101" pitchFamily="2" charset="-122"/>
              </a:rPr>
              <a:t>，我立即赶到现场，一定要注意安全。</a:t>
            </a:r>
            <a:r>
              <a:rPr lang="en-US" sz="1600" b="0">
                <a:latin typeface="宋体" panose="02010600030101010101" pitchFamily="2" charset="-122"/>
                <a:ea typeface="宋体" panose="02010600030101010101" pitchFamily="2" charset="-122"/>
                <a:cs typeface="Times New Roman" panose="02020603050405020304" charset="0"/>
              </a:rPr>
              <a:t>” </a:t>
            </a:r>
            <a:r>
              <a:rPr lang="zh-CN" sz="1600" b="1">
                <a:ea typeface="宋体" panose="02010600030101010101" pitchFamily="2" charset="-122"/>
              </a:rPr>
              <a:t>第3部分：现场应急处置</a:t>
            </a:r>
            <a:r>
              <a:rPr lang="zh-CN" sz="1600" b="0">
                <a:ea typeface="宋体" panose="02010600030101010101" pitchFamily="2" charset="-122"/>
              </a:rPr>
              <a:t>陈备战赶到现场，</a:t>
            </a:r>
            <a:r>
              <a:rPr lang="en-US" altLang="zh-CN" sz="1600" b="0">
                <a:ea typeface="宋体" panose="02010600030101010101" pitchFamily="2" charset="-122"/>
              </a:rPr>
              <a:t>XX</a:t>
            </a:r>
            <a:r>
              <a:rPr lang="zh-CN" sz="1600" b="0">
                <a:ea typeface="宋体" panose="02010600030101010101" pitchFamily="2" charset="-122"/>
              </a:rPr>
              <a:t>人员在溴素泄露现场</a:t>
            </a:r>
            <a:r>
              <a:rPr lang="zh-CN" sz="1600" b="0">
                <a:ea typeface="宋体" panose="02010600030101010101" pitchFamily="2" charset="-122"/>
              </a:rPr>
              <a:t>查看过程中因吸入少部分溴素造成晕倒。</a:t>
            </a:r>
            <a:endParaRPr lang="zh-CN" altLang="en-US" sz="1600"/>
          </a:p>
        </p:txBody>
      </p:sp>
    </p:spTree>
  </p:cSld>
  <p:clrMapOvr>
    <a:masterClrMapping/>
  </p:clrMapOvr>
  <p:transition spd="slow" advClick="0" advTm="5000">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2" name="文本框 1"/>
          <p:cNvSpPr txBox="1"/>
          <p:nvPr/>
        </p:nvSpPr>
        <p:spPr>
          <a:xfrm>
            <a:off x="1362075" y="1216025"/>
            <a:ext cx="5712460" cy="3415030"/>
          </a:xfrm>
          <a:prstGeom prst="rect">
            <a:avLst/>
          </a:prstGeom>
          <a:noFill/>
          <a:ln w="9525">
            <a:noFill/>
          </a:ln>
        </p:spPr>
        <p:txBody>
          <a:bodyPr wrap="square">
            <a:spAutoFit/>
          </a:bodyPr>
          <a:p>
            <a:pPr indent="306070" algn="ctr"/>
            <a:r>
              <a:rPr lang="zh-CN" sz="1800" b="1">
                <a:ea typeface="宋体" panose="02010600030101010101" pitchFamily="2" charset="-122"/>
              </a:rPr>
              <a:t>第4部：事态发展，扩大应急</a:t>
            </a:r>
            <a:r>
              <a:rPr lang="en-US" sz="1800" b="1">
                <a:latin typeface="宋体" panose="02010600030101010101" pitchFamily="2" charset="-122"/>
                <a:ea typeface="宋体" panose="02010600030101010101" pitchFamily="2" charset="-122"/>
                <a:cs typeface="Times New Roman" panose="02020603050405020304" charset="0"/>
              </a:rPr>
              <a:t> </a:t>
            </a:r>
            <a:r>
              <a:rPr lang="zh-CN" sz="1800" b="0">
                <a:ea typeface="宋体" panose="02010600030101010101" pitchFamily="2" charset="-122"/>
              </a:rPr>
              <a:t>陈备战紧急联系沙永峰：</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沙总、沙总，罐区溴素泄漏有点大无法控制，有扩大趋势并有一人中毒晕倒，请求立即启动公司级应急预案。</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沙永峰：“收到，你们立即撤出危险区，我现在请求启动公司级应急预案，支援人员马上到达现场。</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沙永峰：</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薛总、薛总，罐区溴素泄露，大量黄色烟雾</a:t>
            </a:r>
            <a:r>
              <a:rPr lang="zh-CN" sz="1800" b="0">
                <a:ea typeface="宋体" panose="02010600030101010101" pitchFamily="2" charset="-122"/>
              </a:rPr>
              <a:t>迷漫，现请示启动公司级综合应急救援预案。</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总经理：</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明白。请立刻通知各应急救援队集合。</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沙永峰：</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各应急救援队注意，罐区溴素A罐出现泄露，已申请启动公司级应急预案，各救援队迅速到固废仓库北侧马路集合。</a:t>
            </a:r>
            <a:r>
              <a:rPr lang="en-US" sz="1800" b="0">
                <a:latin typeface="宋体" panose="02010600030101010101" pitchFamily="2" charset="-122"/>
                <a:ea typeface="宋体" panose="02010600030101010101" pitchFamily="2" charset="-122"/>
                <a:cs typeface="Times New Roman" panose="02020603050405020304" charset="0"/>
              </a:rPr>
              <a:t>”</a:t>
            </a:r>
            <a:endParaRPr lang="zh-CN" altLang="en-US" sz="1800"/>
          </a:p>
        </p:txBody>
      </p:sp>
    </p:spTree>
  </p:cSld>
  <p:clrMapOvr>
    <a:masterClrMapping/>
  </p:clrMapOvr>
  <p:transition spd="slow" advClick="0" advTm="5000">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104" name="文本框 103"/>
          <p:cNvSpPr txBox="1"/>
          <p:nvPr/>
        </p:nvSpPr>
        <p:spPr>
          <a:xfrm>
            <a:off x="552450" y="864235"/>
            <a:ext cx="7701915" cy="3784600"/>
          </a:xfrm>
          <a:prstGeom prst="rect">
            <a:avLst/>
          </a:prstGeom>
          <a:noFill/>
          <a:ln w="9525">
            <a:noFill/>
          </a:ln>
        </p:spPr>
        <p:txBody>
          <a:bodyPr wrap="square">
            <a:spAutoFit/>
          </a:bodyPr>
          <a:p>
            <a:pPr indent="306070" algn="ctr"/>
            <a:r>
              <a:rPr lang="zh-CN" sz="1600" b="1">
                <a:ea typeface="宋体" panose="02010600030101010101" pitchFamily="2" charset="-122"/>
              </a:rPr>
              <a:t>第</a:t>
            </a:r>
            <a:r>
              <a:rPr lang="en-US" sz="1600" b="1">
                <a:latin typeface="宋体" panose="02010600030101010101" pitchFamily="2" charset="-122"/>
                <a:ea typeface="宋体" panose="02010600030101010101" pitchFamily="2" charset="-122"/>
              </a:rPr>
              <a:t>5</a:t>
            </a:r>
            <a:r>
              <a:rPr lang="zh-CN" sz="1600" b="1">
                <a:ea typeface="宋体" panose="02010600030101010101" pitchFamily="2" charset="-122"/>
              </a:rPr>
              <a:t>部分：公司级应急处置</a:t>
            </a:r>
            <a:r>
              <a:rPr lang="zh-CN" sz="1600" b="0">
                <a:ea typeface="宋体" panose="02010600030101010101" pitchFamily="2" charset="-122"/>
              </a:rPr>
              <a:t>各救援队穿戴整齐、携带工具奔赴固废仓库北侧马路集合。总经理：</a:t>
            </a:r>
            <a:r>
              <a:rPr lang="zh-CN" sz="1600" b="0">
                <a:ea typeface="宋体" panose="02010600030101010101" pitchFamily="2" charset="-122"/>
                <a:cs typeface="Times New Roman" panose="02020603050405020304" charset="0"/>
              </a:rPr>
              <a:t>“各</a:t>
            </a:r>
            <a:r>
              <a:rPr lang="zh-CN" sz="1600" b="0">
                <a:ea typeface="宋体" panose="02010600030101010101" pitchFamily="2" charset="-122"/>
              </a:rPr>
              <a:t>救援队已经到齐，现在由现场指挥刘司飞分配应急救援任务</a:t>
            </a:r>
            <a:r>
              <a:rPr lang="en-US" sz="1600" b="0">
                <a:latin typeface="宋体" panose="02010600030101010101" pitchFamily="2" charset="-122"/>
                <a:ea typeface="宋体" panose="02010600030101010101" pitchFamily="2" charset="-122"/>
                <a:cs typeface="Times New Roman" panose="02020603050405020304" charset="0"/>
              </a:rPr>
              <a:t>” </a:t>
            </a:r>
            <a:r>
              <a:rPr lang="zh-CN" sz="1600" b="0">
                <a:ea typeface="宋体" panose="02010600030101010101" pitchFamily="2" charset="-122"/>
              </a:rPr>
              <a:t>。刘司飞：</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医疗救护队，现场出现中毒人员，立刻前去救护，紧急撤离中毒人员。</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医疗救护队人员：</a:t>
            </a:r>
            <a:r>
              <a:rPr lang="zh-CN" sz="1600" b="0">
                <a:ea typeface="宋体" panose="02010600030101010101" pitchFamily="2" charset="-122"/>
                <a:cs typeface="Times New Roman" panose="02020603050405020304" charset="0"/>
              </a:rPr>
              <a:t>“收到” </a:t>
            </a:r>
            <a:r>
              <a:rPr lang="zh-CN" sz="1600" b="0">
                <a:ea typeface="宋体" panose="02010600030101010101" pitchFamily="2" charset="-122"/>
              </a:rPr>
              <a:t>。</a:t>
            </a:r>
            <a:r>
              <a:rPr lang="en-US" sz="1600" b="0">
                <a:latin typeface="宋体" panose="02010600030101010101" pitchFamily="2" charset="-122"/>
                <a:ea typeface="宋体" panose="02010600030101010101" pitchFamily="2" charset="-122"/>
                <a:cs typeface="Times New Roman" panose="02020603050405020304" charset="0"/>
              </a:rPr>
              <a:t> </a:t>
            </a:r>
            <a:r>
              <a:rPr lang="zh-CN" sz="1600" b="0">
                <a:ea typeface="宋体" panose="02010600030101010101" pitchFamily="2" charset="-122"/>
              </a:rPr>
              <a:t>医护队人员抬着一个担架进入罐区将受伤人员运出至固废仓库北侧马路，并模拟心肺复苏。中毒人员好转后，牛玉鹏将现场情况汇报现场指挥：</a:t>
            </a:r>
            <a:r>
              <a:rPr lang="zh-CN" sz="1600" b="0">
                <a:ea typeface="宋体" panose="02010600030101010101" pitchFamily="2" charset="-122"/>
                <a:cs typeface="Times New Roman" panose="02020603050405020304" charset="0"/>
              </a:rPr>
              <a:t>“报告</a:t>
            </a:r>
            <a:r>
              <a:rPr lang="zh-CN" sz="1600" b="0">
                <a:ea typeface="宋体" panose="02010600030101010101" pitchFamily="2" charset="-122"/>
              </a:rPr>
              <a:t>现场指挥，受伤人员已救出，目前情况稳定。</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刘司飞：</a:t>
            </a:r>
            <a:r>
              <a:rPr lang="zh-CN" sz="1600" b="0">
                <a:ea typeface="宋体" panose="02010600030101010101" pitchFamily="2" charset="-122"/>
                <a:cs typeface="Times New Roman" panose="02020603050405020304" charset="0"/>
              </a:rPr>
              <a:t>“收到</a:t>
            </a:r>
            <a:r>
              <a:rPr lang="zh-CN" sz="1600" b="0">
                <a:ea typeface="宋体" panose="02010600030101010101" pitchFamily="2" charset="-122"/>
              </a:rPr>
              <a:t>。</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刘司飞：</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人员疏散队立即安排人员疏散</a:t>
            </a:r>
            <a:r>
              <a:rPr lang="en-US" sz="1600" b="0">
                <a:latin typeface="宋体" panose="02010600030101010101" pitchFamily="2" charset="-122"/>
                <a:ea typeface="宋体" panose="02010600030101010101" pitchFamily="2" charset="-122"/>
                <a:cs typeface="Times New Roman" panose="02020603050405020304" charset="0"/>
              </a:rPr>
              <a:t>” </a:t>
            </a:r>
            <a:r>
              <a:rPr lang="zh-CN" sz="1600" b="0">
                <a:ea typeface="宋体" panose="02010600030101010101" pitchFamily="2" charset="-122"/>
              </a:rPr>
              <a:t>。疏散队人员：</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收到</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疏散队人员引导污水站和仓库当班人员合成</a:t>
            </a:r>
            <a:r>
              <a:rPr lang="en-US" altLang="zh-CN" sz="1600" b="0">
                <a:ea typeface="宋体" panose="02010600030101010101" pitchFamily="2" charset="-122"/>
              </a:rPr>
              <a:t>3</a:t>
            </a:r>
            <a:r>
              <a:rPr lang="zh-CN" altLang="en-US" sz="1600" b="0">
                <a:ea typeface="宋体" panose="02010600030101010101" pitchFamily="2" charset="-122"/>
              </a:rPr>
              <a:t>、</a:t>
            </a:r>
            <a:r>
              <a:rPr lang="en-US" altLang="zh-CN" sz="1600" b="0">
                <a:ea typeface="宋体" panose="02010600030101010101" pitchFamily="2" charset="-122"/>
              </a:rPr>
              <a:t>4</a:t>
            </a:r>
            <a:r>
              <a:rPr lang="zh-CN" altLang="en-US" sz="1600" b="0">
                <a:ea typeface="宋体" panose="02010600030101010101" pitchFamily="2" charset="-122"/>
              </a:rPr>
              <a:t>车间人员到北门</a:t>
            </a:r>
            <a:r>
              <a:rPr lang="zh-CN" sz="1600" b="0">
                <a:ea typeface="宋体" panose="02010600030101010101" pitchFamily="2" charset="-122"/>
              </a:rPr>
              <a:t>。并清点人数，确认实到人数，吴衍强报告给现场指挥：</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刘总，现场工作人员已经全部安全疏散</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。刘司飞回答：</a:t>
            </a:r>
            <a:r>
              <a:rPr lang="en-US" sz="1600" b="0">
                <a:latin typeface="宋体" panose="02010600030101010101" pitchFamily="2" charset="-122"/>
                <a:ea typeface="宋体" panose="02010600030101010101" pitchFamily="2" charset="-122"/>
              </a:rPr>
              <a:t>“</a:t>
            </a:r>
            <a:r>
              <a:rPr lang="zh-CN" sz="1600" b="0">
                <a:ea typeface="宋体" panose="02010600030101010101" pitchFamily="2" charset="-122"/>
              </a:rPr>
              <a:t>收到</a:t>
            </a:r>
            <a:r>
              <a:rPr lang="en-US" sz="1600" b="0">
                <a:latin typeface="宋体" panose="02010600030101010101" pitchFamily="2" charset="-122"/>
                <a:ea typeface="宋体" panose="02010600030101010101" pitchFamily="2" charset="-122"/>
              </a:rPr>
              <a:t>.</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刘司飞：</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郭坤，立即安排对事故点外围的进行警戒。</a:t>
            </a:r>
            <a:r>
              <a:rPr lang="en-US" sz="1600" b="0">
                <a:latin typeface="宋体" panose="02010600030101010101" pitchFamily="2" charset="-122"/>
                <a:ea typeface="宋体" panose="02010600030101010101" pitchFamily="2" charset="-122"/>
                <a:cs typeface="Times New Roman" panose="02020603050405020304" charset="0"/>
              </a:rPr>
              <a:t>”</a:t>
            </a:r>
            <a:endParaRPr lang="zh-CN" altLang="en-US" sz="1600"/>
          </a:p>
        </p:txBody>
      </p:sp>
    </p:spTree>
  </p:cSld>
  <p:clrMapOvr>
    <a:masterClrMapping/>
  </p:clrMapOvr>
  <p:transition spd="slow" advClick="0" advTm="5000">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2" name="文本框 1"/>
          <p:cNvSpPr txBox="1"/>
          <p:nvPr/>
        </p:nvSpPr>
        <p:spPr>
          <a:xfrm>
            <a:off x="1417320" y="1079500"/>
            <a:ext cx="6112510" cy="3784600"/>
          </a:xfrm>
          <a:prstGeom prst="rect">
            <a:avLst/>
          </a:prstGeom>
          <a:noFill/>
          <a:ln w="9525">
            <a:noFill/>
          </a:ln>
        </p:spPr>
        <p:txBody>
          <a:bodyPr wrap="square">
            <a:spAutoFit/>
          </a:bodyPr>
          <a:p>
            <a:pPr indent="304800"/>
            <a:r>
              <a:rPr lang="zh-CN" sz="1600" b="0">
                <a:ea typeface="宋体" panose="02010600030101010101" pitchFamily="2" charset="-122"/>
              </a:rPr>
              <a:t>警戒管制队：</a:t>
            </a:r>
            <a:r>
              <a:rPr lang="zh-CN" sz="1600" b="0">
                <a:ea typeface="宋体" panose="02010600030101010101" pitchFamily="2" charset="-122"/>
                <a:cs typeface="Times New Roman" panose="02020603050405020304" charset="0"/>
              </a:rPr>
              <a:t>“收到”</a:t>
            </a:r>
            <a:r>
              <a:rPr lang="zh-CN" sz="1600" b="0">
                <a:ea typeface="宋体" panose="02010600030101010101" pitchFamily="2" charset="-122"/>
              </a:rPr>
              <a:t>。</a:t>
            </a:r>
            <a:r>
              <a:rPr lang="en-US" sz="1600" b="0">
                <a:latin typeface="宋体" panose="02010600030101010101" pitchFamily="2" charset="-122"/>
                <a:ea typeface="宋体" panose="02010600030101010101" pitchFamily="2" charset="-122"/>
                <a:cs typeface="Times New Roman" panose="02020603050405020304" charset="0"/>
              </a:rPr>
              <a:t> </a:t>
            </a:r>
            <a:r>
              <a:rPr lang="zh-CN" sz="1600" b="0">
                <a:ea typeface="宋体" panose="02010600030101010101" pitchFamily="2" charset="-122"/>
              </a:rPr>
              <a:t>（警戒管制队人员跑步到在合成四南北两侧，合成二和污水站，合成三和合成二，拉起4道警戒线，拉起4道警戒线，并根据情况，扩大警戒。并安排人员接消防车，然后队长汇报：报告现场指挥，警戒管制队，已扩大现场警戒范围。</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刘司飞：“处置队，请穿戴空气呼吸器和防化服进入罐区进行手动阀门开启进行倒灌”，开启两处消防栓进行喷雾压制黄色烟雾。陈备战：“收到、收到，我已安排</a:t>
            </a:r>
            <a:r>
              <a:rPr lang="en-US" altLang="zh-CN" sz="1600" b="0">
                <a:ea typeface="宋体" panose="02010600030101010101" pitchFamily="2" charset="-122"/>
              </a:rPr>
              <a:t>XX</a:t>
            </a:r>
            <a:r>
              <a:rPr lang="zh-CN" altLang="en-US" sz="1600" b="0">
                <a:ea typeface="宋体" panose="02010600030101010101" pitchFamily="2" charset="-122"/>
              </a:rPr>
              <a:t>穿戴好应急物资</a:t>
            </a:r>
            <a:r>
              <a:rPr lang="zh-CN" sz="1600" b="0">
                <a:ea typeface="宋体" panose="02010600030101010101" pitchFamily="2" charset="-122"/>
              </a:rPr>
              <a:t>进入罐区进行倒罐工作”，并安排</a:t>
            </a:r>
            <a:r>
              <a:rPr lang="en-US" altLang="zh-CN" sz="1600" b="0">
                <a:ea typeface="宋体" panose="02010600030101010101" pitchFamily="2" charset="-122"/>
              </a:rPr>
              <a:t>XX\XX</a:t>
            </a:r>
            <a:r>
              <a:rPr lang="zh-CN" altLang="en-US" sz="1600" b="0">
                <a:ea typeface="宋体" panose="02010600030101010101" pitchFamily="2" charset="-122"/>
              </a:rPr>
              <a:t>进行喷雾工作。</a:t>
            </a:r>
            <a:r>
              <a:rPr lang="en-US" sz="1600" b="0">
                <a:latin typeface="宋体" panose="02010600030101010101" pitchFamily="2" charset="-122"/>
                <a:ea typeface="宋体" panose="02010600030101010101" pitchFamily="2" charset="-122"/>
                <a:cs typeface="Times New Roman" panose="02020603050405020304" charset="0"/>
              </a:rPr>
              <a:t>               </a:t>
            </a:r>
            <a:r>
              <a:rPr lang="zh-CN" sz="1600" b="1">
                <a:ea typeface="宋体" panose="02010600030101010101" pitchFamily="2" charset="-122"/>
              </a:rPr>
              <a:t>第</a:t>
            </a:r>
            <a:r>
              <a:rPr lang="en-US" sz="1600" b="1">
                <a:latin typeface="宋体" panose="02010600030101010101" pitchFamily="2" charset="-122"/>
                <a:ea typeface="宋体" panose="02010600030101010101" pitchFamily="2" charset="-122"/>
              </a:rPr>
              <a:t>6</a:t>
            </a:r>
            <a:r>
              <a:rPr lang="zh-CN" sz="1600" b="1">
                <a:ea typeface="宋体" panose="02010600030101010101" pitchFamily="2" charset="-122"/>
              </a:rPr>
              <a:t>部分：漏点处理成功</a:t>
            </a:r>
            <a:r>
              <a:rPr lang="zh-CN" sz="1600" b="0">
                <a:ea typeface="宋体" panose="02010600030101010101" pitchFamily="2" charset="-122"/>
              </a:rPr>
              <a:t>约一分钟后，刘司飞：</a:t>
            </a:r>
            <a:r>
              <a:rPr lang="en-US" sz="1600" b="0">
                <a:latin typeface="宋体" panose="02010600030101010101" pitchFamily="2" charset="-122"/>
                <a:ea typeface="宋体" panose="02010600030101010101" pitchFamily="2" charset="-122"/>
              </a:rPr>
              <a:t>“</a:t>
            </a:r>
            <a:r>
              <a:rPr lang="zh-CN" sz="1600" b="0">
                <a:ea typeface="宋体" panose="02010600030101010101" pitchFamily="2" charset="-122"/>
              </a:rPr>
              <a:t>处置队。汇报现场处置情况。</a:t>
            </a:r>
            <a:r>
              <a:rPr lang="en-US" sz="1600" b="0">
                <a:latin typeface="宋体" panose="02010600030101010101" pitchFamily="2" charset="-122"/>
                <a:ea typeface="宋体" panose="02010600030101010101" pitchFamily="2" charset="-122"/>
                <a:cs typeface="Times New Roman" panose="02020603050405020304" charset="0"/>
              </a:rPr>
              <a:t>”</a:t>
            </a:r>
            <a:r>
              <a:rPr lang="zh-CN" sz="1600" b="0">
                <a:ea typeface="宋体" panose="02010600030101010101" pitchFamily="2" charset="-122"/>
              </a:rPr>
              <a:t>陈备战：</a:t>
            </a:r>
            <a:r>
              <a:rPr lang="zh-CN" sz="1600" b="0">
                <a:ea typeface="宋体" panose="02010600030101010101" pitchFamily="2" charset="-122"/>
                <a:cs typeface="Times New Roman" panose="02020603050405020304" charset="0"/>
              </a:rPr>
              <a:t>“报告</a:t>
            </a:r>
            <a:r>
              <a:rPr lang="zh-CN" sz="1600" b="0">
                <a:ea typeface="宋体" panose="02010600030101010101" pitchFamily="2" charset="-122"/>
              </a:rPr>
              <a:t>现场指挥，现场倒罐工作已完成倒罐人员已撤离罐区”，现场黄色烟雾也已被水雾</a:t>
            </a:r>
            <a:r>
              <a:rPr lang="zh-CN" sz="1600" b="0">
                <a:ea typeface="宋体" panose="02010600030101010101" pitchFamily="2" charset="-122"/>
              </a:rPr>
              <a:t>压住。刘司飞：</a:t>
            </a:r>
            <a:r>
              <a:rPr lang="en-US" sz="1600" b="0">
                <a:latin typeface="宋体" panose="02010600030101010101" pitchFamily="2" charset="-122"/>
                <a:ea typeface="宋体" panose="02010600030101010101" pitchFamily="2" charset="-122"/>
              </a:rPr>
              <a:t>“</a:t>
            </a:r>
            <a:r>
              <a:rPr lang="zh-CN" sz="1600" b="0">
                <a:ea typeface="宋体" panose="02010600030101010101" pitchFamily="2" charset="-122"/>
              </a:rPr>
              <a:t>环境检测队、</a:t>
            </a:r>
            <a:r>
              <a:rPr lang="zh-CN" sz="1600">
                <a:ea typeface="宋体" panose="02010600030101010101" pitchFamily="2" charset="-122"/>
                <a:sym typeface="+mn-ea"/>
              </a:rPr>
              <a:t>环境检测</a:t>
            </a:r>
            <a:r>
              <a:rPr lang="zh-CN" sz="1600" b="0">
                <a:ea typeface="宋体" panose="02010600030101010101" pitchFamily="2" charset="-122"/>
              </a:rPr>
              <a:t>队，对现场环境进行检测</a:t>
            </a:r>
            <a:r>
              <a:rPr lang="en-US" sz="1600" b="0">
                <a:latin typeface="宋体" panose="02010600030101010101" pitchFamily="2" charset="-122"/>
                <a:ea typeface="宋体" panose="02010600030101010101" pitchFamily="2" charset="-122"/>
                <a:cs typeface="Times New Roman" panose="02020603050405020304" charset="0"/>
              </a:rPr>
              <a:t>”</a:t>
            </a:r>
            <a:r>
              <a:rPr lang="zh-CN" sz="1200" b="0">
                <a:ea typeface="宋体" panose="02010600030101010101" pitchFamily="2" charset="-122"/>
              </a:rPr>
              <a:t>。</a:t>
            </a:r>
            <a:endParaRPr lang="zh-CN" altLang="en-US"/>
          </a:p>
        </p:txBody>
      </p:sp>
    </p:spTree>
  </p:cSld>
  <p:clrMapOvr>
    <a:masterClrMapping/>
  </p:clrMapOvr>
  <p:transition spd="slow" advClick="0" advTm="5000">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104" name="文本框 103"/>
          <p:cNvSpPr txBox="1"/>
          <p:nvPr/>
        </p:nvSpPr>
        <p:spPr>
          <a:xfrm>
            <a:off x="613410" y="1418590"/>
            <a:ext cx="7266305" cy="3692525"/>
          </a:xfrm>
          <a:prstGeom prst="rect">
            <a:avLst/>
          </a:prstGeom>
          <a:noFill/>
          <a:ln w="9525">
            <a:noFill/>
          </a:ln>
        </p:spPr>
        <p:txBody>
          <a:bodyPr wrap="square">
            <a:spAutoFit/>
          </a:bodyPr>
          <a:p>
            <a:pPr indent="304800"/>
            <a:r>
              <a:rPr lang="zh-CN" sz="1800" b="0">
                <a:ea typeface="宋体" panose="02010600030101010101" pitchFamily="2" charset="-122"/>
              </a:rPr>
              <a:t>梁宁：“收到、收到，</a:t>
            </a:r>
            <a:r>
              <a:rPr lang="en-US" altLang="zh-CN" sz="1800" b="0">
                <a:ea typeface="宋体" panose="02010600030101010101" pitchFamily="2" charset="-122"/>
              </a:rPr>
              <a:t>1</a:t>
            </a:r>
            <a:r>
              <a:rPr lang="zh-CN" altLang="en-US" sz="1800" b="0">
                <a:ea typeface="宋体" panose="02010600030101010101" pitchFamily="2" charset="-122"/>
              </a:rPr>
              <a:t>分钟后报告刘总，现场空气</a:t>
            </a:r>
            <a:r>
              <a:rPr lang="zh-CN" altLang="en-US" sz="1800" b="0">
                <a:ea typeface="宋体" panose="02010600030101010101" pitchFamily="2" charset="-122"/>
              </a:rPr>
              <a:t>检测未发现溴素残存。</a:t>
            </a:r>
            <a:endParaRPr lang="zh-CN" altLang="en-US" sz="1800" b="0">
              <a:ea typeface="宋体" panose="02010600030101010101" pitchFamily="2" charset="-122"/>
            </a:endParaRPr>
          </a:p>
          <a:p>
            <a:pPr indent="304800"/>
            <a:r>
              <a:rPr lang="zh-CN" sz="1800" b="0">
                <a:ea typeface="宋体" panose="02010600030101010101" pitchFamily="2" charset="-122"/>
              </a:rPr>
              <a:t>刘总：</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报告现场指挥，针对泄漏溴素已成功处理，现场处置完毕。</a:t>
            </a:r>
            <a:r>
              <a:rPr lang="zh-CN" sz="1800" b="0">
                <a:ea typeface="宋体" panose="02010600030101010101" pitchFamily="2" charset="-122"/>
                <a:cs typeface="Times New Roman" panose="02020603050405020304" charset="0"/>
              </a:rPr>
              <a:t>”总</a:t>
            </a:r>
            <a:r>
              <a:rPr lang="zh-CN" sz="1800" b="0">
                <a:ea typeface="宋体" panose="02010600030101010101" pitchFamily="2" charset="-122"/>
              </a:rPr>
              <a:t>指挥：“收到。</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刘司飞：</a:t>
            </a:r>
            <a:r>
              <a:rPr lang="en-US" sz="1800" b="0">
                <a:latin typeface="宋体" panose="02010600030101010101" pitchFamily="2" charset="-122"/>
                <a:ea typeface="宋体" panose="02010600030101010101" pitchFamily="2" charset="-122"/>
                <a:cs typeface="Times New Roman" panose="02020603050405020304" charset="0"/>
              </a:rPr>
              <a:t>“</a:t>
            </a:r>
            <a:r>
              <a:rPr lang="zh-CN" sz="1800" b="0">
                <a:ea typeface="宋体" panose="02010600030101010101" pitchFamily="2" charset="-122"/>
              </a:rPr>
              <a:t>各应急救援队注意，现场泄露已经控制和处理，险情解除，各救援队集合。</a:t>
            </a:r>
            <a:r>
              <a:rPr lang="en-US" sz="1800" b="0">
                <a:latin typeface="仿宋_GB2312" charset="0"/>
                <a:ea typeface="宋体" panose="02010600030101010101" pitchFamily="2" charset="-122"/>
                <a:cs typeface="Times New Roman" panose="02020603050405020304" charset="0"/>
              </a:rPr>
              <a:t>” </a:t>
            </a:r>
            <a:r>
              <a:rPr lang="zh-CN" sz="1800" b="0">
                <a:ea typeface="宋体" panose="02010600030101010101" pitchFamily="2" charset="-122"/>
              </a:rPr>
              <a:t>人员统一到固废仓库北侧马路集合。</a:t>
            </a:r>
            <a:r>
              <a:rPr lang="en-US" sz="1800" b="1">
                <a:latin typeface="宋体" panose="02010600030101010101" pitchFamily="2" charset="-122"/>
                <a:ea typeface="宋体" panose="02010600030101010101" pitchFamily="2" charset="-122"/>
                <a:cs typeface="Times New Roman" panose="02020603050405020304" charset="0"/>
              </a:rPr>
              <a:t> </a:t>
            </a:r>
            <a:r>
              <a:rPr lang="zh-CN" sz="1800" b="0">
                <a:ea typeface="宋体" panose="02010600030101010101" pitchFamily="2" charset="-122"/>
              </a:rPr>
              <a:t>安全经理：本次危化品泄漏事故应急救援预案演练，在各部门、车间的大力支持和配合下，各应急救援队充分发挥了技术水平，迅速处置突发事件，为今后类似事故提供了较好的操作经验。安全经理：下面，活动进入第二项进程，让我们以热烈的掌声欢迎副总经理刘司飞对本次演练活动进行点评。</a:t>
            </a:r>
            <a:endParaRPr lang="zh-CN" altLang="en-US" sz="1800"/>
          </a:p>
        </p:txBody>
      </p:sp>
    </p:spTree>
  </p:cSld>
  <p:clrMapOvr>
    <a:masterClrMapping/>
  </p:clrMapOvr>
  <p:transition spd="slow" advClick="0" advTm="5000">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2" name="文本框 1"/>
          <p:cNvSpPr txBox="1"/>
          <p:nvPr/>
        </p:nvSpPr>
        <p:spPr>
          <a:xfrm>
            <a:off x="876935" y="892175"/>
            <a:ext cx="7943215" cy="4399915"/>
          </a:xfrm>
          <a:prstGeom prst="rect">
            <a:avLst/>
          </a:prstGeom>
          <a:noFill/>
          <a:ln w="9525">
            <a:noFill/>
          </a:ln>
        </p:spPr>
        <p:txBody>
          <a:bodyPr wrap="square">
            <a:spAutoFit/>
          </a:bodyPr>
          <a:p>
            <a:pPr indent="371475"/>
            <a:r>
              <a:rPr lang="zh-CN" sz="2000" b="0">
                <a:ea typeface="宋体" panose="02010600030101010101" pitchFamily="2" charset="-122"/>
              </a:rPr>
              <a:t>【刘司飞点评结束后】下面，让我们欢迎安全总监做点评。【安全总监点评结束后】让我们欢迎，总经理本次演练进行点评。【总经理点评结束后】安全经理：感谢以上领导对本次演练做得精彩点评，我们本次的消防演习达到了目标，也给我们积累了应急疏散和抢险的宝贵经验，遇到突发事故，一定要沉着应对，同时在演习中也存在一些不足，回去后大家要对今天演习中存在的不足进行思考，下次进行改进。切实的将安全工作落实到实际工作当中去。希望我们要居安思危，增强忧患意识，时刻保持警惕。我们每个人的安全才是公司最大的财富。谢谢大家！本次应急演练到此结束，所有人员解散！</a:t>
            </a:r>
            <a:r>
              <a:rPr lang="en-US" sz="2000" b="0">
                <a:latin typeface="Arial" panose="020B0604020202020204" pitchFamily="34" charset="0"/>
                <a:ea typeface="宋体" panose="02010600030101010101" pitchFamily="2" charset="-122"/>
              </a:rPr>
              <a:t> </a:t>
            </a:r>
            <a:endParaRPr lang="zh-CN" altLang="en-US" sz="2000"/>
          </a:p>
        </p:txBody>
      </p:sp>
    </p:spTree>
  </p:cSld>
  <p:clrMapOvr>
    <a:masterClrMapping/>
  </p:clrMapOvr>
  <p:transition spd="slow" advClick="0" advTm="5000">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563831" y="3844823"/>
            <a:ext cx="6072483" cy="113160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0" y="4391903"/>
            <a:ext cx="9144000" cy="744119"/>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7245" y="3655060"/>
            <a:ext cx="1852930" cy="1245235"/>
          </a:xfrm>
          <a:prstGeom prst="rect">
            <a:avLst/>
          </a:prstGeom>
          <a:effectLst>
            <a:outerShdw blurRad="50800" dist="38100" dir="2700000" algn="tl" rotWithShape="0">
              <a:srgbClr val="246E88">
                <a:alpha val="36000"/>
              </a:srgbClr>
            </a:outerShdw>
          </a:effectLst>
        </p:spPr>
      </p:pic>
      <p:pic>
        <p:nvPicPr>
          <p:cNvPr id="3" name="图片 2" descr="和平鸽"/>
          <p:cNvPicPr>
            <a:picLocks noChangeAspect="1"/>
          </p:cNvPicPr>
          <p:nvPr/>
        </p:nvPicPr>
        <p:blipFill>
          <a:blip r:embed="rId4" cstate="print"/>
          <a:stretch>
            <a:fillRect/>
          </a:stretch>
        </p:blipFill>
        <p:spPr>
          <a:xfrm rot="900000">
            <a:off x="7070725" y="880110"/>
            <a:ext cx="2047240" cy="473710"/>
          </a:xfrm>
          <a:prstGeom prst="rect">
            <a:avLst/>
          </a:prstGeom>
        </p:spPr>
      </p:pic>
      <p:grpSp>
        <p:nvGrpSpPr>
          <p:cNvPr id="4" name="组合 3"/>
          <p:cNvGrpSpPr/>
          <p:nvPr/>
        </p:nvGrpSpPr>
        <p:grpSpPr>
          <a:xfrm>
            <a:off x="1803400" y="3112770"/>
            <a:ext cx="5537835" cy="212725"/>
            <a:chOff x="1276147" y="1491630"/>
            <a:chExt cx="6634267" cy="255096"/>
          </a:xfrm>
          <a:solidFill>
            <a:srgbClr val="C00000"/>
          </a:solidFill>
        </p:grpSpPr>
        <p:grpSp>
          <p:nvGrpSpPr>
            <p:cNvPr id="9" name="组合 8"/>
            <p:cNvGrpSpPr/>
            <p:nvPr/>
          </p:nvGrpSpPr>
          <p:grpSpPr>
            <a:xfrm>
              <a:off x="4118171" y="1491630"/>
              <a:ext cx="887762" cy="255096"/>
              <a:chOff x="3965502" y="1879809"/>
              <a:chExt cx="1193100" cy="342834"/>
            </a:xfrm>
            <a:grpFill/>
          </p:grpSpPr>
          <p:sp>
            <p:nvSpPr>
              <p:cNvPr id="13" name="dark-star-shape_15445"/>
              <p:cNvSpPr>
                <a:spLocks noChangeAspect="1"/>
              </p:cNvSpPr>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sp>
          <p:sp>
            <p:nvSpPr>
              <p:cNvPr id="14" name="dark-star-shape_15445"/>
              <p:cNvSpPr>
                <a:spLocks noChangeAspect="1"/>
              </p:cNvSpPr>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sp>
          <p:sp>
            <p:nvSpPr>
              <p:cNvPr id="10" name="dark-star-shape_15445"/>
              <p:cNvSpPr>
                <a:spLocks noChangeAspect="1"/>
              </p:cNvSpPr>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sp>
          <p:sp>
            <p:nvSpPr>
              <p:cNvPr id="17" name="dark-star-shape_15445"/>
              <p:cNvSpPr>
                <a:spLocks noChangeAspect="1"/>
              </p:cNvSpPr>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sp>
          <p:sp>
            <p:nvSpPr>
              <p:cNvPr id="18" name="dark-star-shape_15445"/>
              <p:cNvSpPr>
                <a:spLocks noChangeAspect="1"/>
              </p:cNvSpPr>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sp>
        </p:grpSp>
        <p:grpSp>
          <p:nvGrpSpPr>
            <p:cNvPr id="11" name="组合 10"/>
            <p:cNvGrpSpPr/>
            <p:nvPr/>
          </p:nvGrpSpPr>
          <p:grpSpPr>
            <a:xfrm>
              <a:off x="1276147" y="1619178"/>
              <a:ext cx="6634267" cy="0"/>
              <a:chOff x="1276147" y="2082167"/>
              <a:chExt cx="6634267" cy="0"/>
            </a:xfrm>
            <a:grpFill/>
          </p:grpSpPr>
          <p:cxnSp>
            <p:nvCxnSpPr>
              <p:cNvPr id="15" name="直接连接符 14"/>
              <p:cNvCxnSpPr/>
              <p:nvPr/>
            </p:nvCxnSpPr>
            <p:spPr>
              <a:xfrm>
                <a:off x="5148064" y="2082167"/>
                <a:ext cx="2762350"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276147" y="2082167"/>
                <a:ext cx="2719789"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20" name="文本框 19"/>
          <p:cNvSpPr txBox="1"/>
          <p:nvPr/>
        </p:nvSpPr>
        <p:spPr>
          <a:xfrm>
            <a:off x="810209" y="1899419"/>
            <a:ext cx="7523581" cy="1168400"/>
          </a:xfrm>
          <a:prstGeom prst="rect">
            <a:avLst/>
          </a:prstGeom>
          <a:noFill/>
        </p:spPr>
        <p:txBody>
          <a:bodyPr wrap="square" rtlCol="0">
            <a:spAutoFit/>
          </a:bodyPr>
          <a:lstStyle>
            <a:defPPr>
              <a:defRPr lang="zh-CN"/>
            </a:defPPr>
            <a:lvl1pPr algn="ctr">
              <a:defRPr sz="3600" b="1">
                <a:solidFill>
                  <a:srgbClr val="E72E1B"/>
                </a:solidFill>
              </a:defRPr>
            </a:lvl1pPr>
          </a:lstStyle>
          <a:p>
            <a:r>
              <a:rPr lang="en-US" altLang="zh-CN" sz="7000" spc="75" dirty="0">
                <a:gradFill>
                  <a:gsLst>
                    <a:gs pos="0">
                      <a:srgbClr val="E57E20"/>
                    </a:gs>
                    <a:gs pos="71000">
                      <a:srgbClr val="C00000"/>
                    </a:gs>
                  </a:gsLst>
                  <a:lin ang="5400000" scaled="1"/>
                </a:gradFill>
                <a:latin typeface="方正兰亭中黑_GBK" panose="02000000000000000000" charset="-122"/>
                <a:ea typeface="方正兰亭中黑_GBK" panose="02000000000000000000" charset="-122"/>
                <a:cs typeface="方正兰亭中黑_GBK" panose="02000000000000000000" charset="-122"/>
              </a:rPr>
              <a:t>2022</a:t>
            </a:r>
            <a:r>
              <a:rPr lang="zh-CN" altLang="en-US" sz="7000" spc="75" dirty="0">
                <a:gradFill>
                  <a:gsLst>
                    <a:gs pos="0">
                      <a:srgbClr val="E57E20"/>
                    </a:gs>
                    <a:gs pos="71000">
                      <a:srgbClr val="C00000"/>
                    </a:gs>
                  </a:gsLst>
                  <a:lin ang="5400000" scaled="1"/>
                </a:gradFill>
                <a:latin typeface="方正兰亭中黑_GBK" panose="02000000000000000000" charset="-122"/>
                <a:ea typeface="方正兰亭中黑_GBK" panose="02000000000000000000" charset="-122"/>
                <a:cs typeface="方正兰亭中黑_GBK" panose="02000000000000000000" charset="-122"/>
              </a:rPr>
              <a:t>安全生产月</a:t>
            </a:r>
            <a:endParaRPr lang="zh-CN" altLang="en-US" sz="7000" spc="75" dirty="0">
              <a:gradFill>
                <a:gsLst>
                  <a:gs pos="0">
                    <a:srgbClr val="E57E20"/>
                  </a:gs>
                  <a:gs pos="71000">
                    <a:srgbClr val="C00000"/>
                  </a:gs>
                </a:gsLst>
                <a:lin ang="5400000" scaled="1"/>
              </a:gradFill>
              <a:latin typeface="方正兰亭中黑_GBK" panose="02000000000000000000" charset="-122"/>
              <a:ea typeface="方正兰亭中黑_GBK" panose="02000000000000000000" charset="-122"/>
              <a:cs typeface="方正兰亭中黑_GBK"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p14:dur="0" advTm="5000"/>
    </mc:Choice>
    <mc:Fallback>
      <p:transition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ppt_w</p:attrName>
                                        </p:attrNameLst>
                                      </p:cBhvr>
                                      <p:tavLst>
                                        <p:tav tm="0">
                                          <p:val>
                                            <p:fltVal val="0"/>
                                          </p:val>
                                        </p:tav>
                                        <p:tav tm="100000">
                                          <p:val>
                                            <p:strVal val="#ppt_w"/>
                                          </p:val>
                                        </p:tav>
                                      </p:tavLst>
                                    </p:anim>
                                    <p:anim calcmode="lin" valueType="num">
                                      <p:cBhvr>
                                        <p:cTn id="16" dur="750" fill="hold"/>
                                        <p:tgtEl>
                                          <p:spTgt spid="7"/>
                                        </p:tgtEl>
                                        <p:attrNameLst>
                                          <p:attrName>ppt_h</p:attrName>
                                        </p:attrNameLst>
                                      </p:cBhvr>
                                      <p:tavLst>
                                        <p:tav tm="0">
                                          <p:val>
                                            <p:fltVal val="0"/>
                                          </p:val>
                                        </p:tav>
                                        <p:tav tm="100000">
                                          <p:val>
                                            <p:strVal val="#ppt_h"/>
                                          </p:val>
                                        </p:tav>
                                      </p:tavLst>
                                    </p:anim>
                                    <p:animEffect transition="in" filter="fade">
                                      <p:cBhvr>
                                        <p:cTn id="17" dur="750"/>
                                        <p:tgtEl>
                                          <p:spTgt spid="7"/>
                                        </p:tgtEl>
                                      </p:cBhvr>
                                    </p:animEffect>
                                  </p:childTnLst>
                                </p:cTn>
                              </p:par>
                            </p:childTnLst>
                          </p:cTn>
                        </p:par>
                        <p:par>
                          <p:cTn id="18" fill="hold">
                            <p:stCondLst>
                              <p:cond delay="2000"/>
                            </p:stCondLst>
                            <p:childTnLst>
                              <p:par>
                                <p:cTn id="19" presetID="26" presetClass="emph" presetSubtype="0" fill="hold" nodeType="afterEffect">
                                  <p:stCondLst>
                                    <p:cond delay="0"/>
                                  </p:stCondLst>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86485" y="864235"/>
            <a:ext cx="7647940" cy="4246245"/>
          </a:xfrm>
          <a:prstGeom prst="rect">
            <a:avLst/>
          </a:prstGeom>
          <a:noFill/>
          <a:ln w="9525">
            <a:noFill/>
          </a:ln>
        </p:spPr>
        <p:txBody>
          <a:bodyPr wrap="square">
            <a:spAutoFit/>
          </a:bodyPr>
          <a:p>
            <a:pPr marL="304800" indent="-304800"/>
            <a:r>
              <a:rPr lang="en-US" altLang="zh-CN" sz="1200" b="0">
                <a:ea typeface="宋体" panose="02010600030101010101" pitchFamily="2" charset="-122"/>
              </a:rPr>
              <a:t>           </a:t>
            </a:r>
            <a:r>
              <a:rPr lang="zh-CN" sz="1200" b="0">
                <a:ea typeface="宋体" panose="02010600030101010101" pitchFamily="2" charset="-122"/>
              </a:rPr>
              <a:t>一、</a:t>
            </a:r>
            <a:r>
              <a:rPr lang="en-US" sz="1200" b="0">
                <a:latin typeface="宋体" panose="02010600030101010101" pitchFamily="2" charset="-122"/>
                <a:ea typeface="宋体" panose="02010600030101010101" pitchFamily="2" charset="-122"/>
              </a:rPr>
              <a:t> </a:t>
            </a:r>
            <a:r>
              <a:rPr lang="zh-CN" sz="1800" b="0">
                <a:ea typeface="宋体" panose="02010600030101010101" pitchFamily="2" charset="-122"/>
              </a:rPr>
              <a:t>演练目的：在提高全员安全意识的同时，通过演练使人员掌握应急救援运行程序和方法，提高各应急队伍协调作战的能力，通过预案实施，使应急工作协调统一、紧急有序，从而达到迅速控制事态发展，减少或消除人员伤亡和各种经济损失的目的。二、</a:t>
            </a:r>
            <a:r>
              <a:rPr lang="en-US" sz="1800" b="0">
                <a:latin typeface="宋体" panose="02010600030101010101" pitchFamily="2" charset="-122"/>
                <a:ea typeface="宋体" panose="02010600030101010101" pitchFamily="2" charset="-122"/>
              </a:rPr>
              <a:t> </a:t>
            </a:r>
            <a:r>
              <a:rPr lang="zh-CN" sz="1800" b="0">
                <a:ea typeface="宋体" panose="02010600030101010101" pitchFamily="2" charset="-122"/>
              </a:rPr>
              <a:t>演练时间：</a:t>
            </a:r>
            <a:endParaRPr lang="en-US" sz="1800" b="0">
              <a:latin typeface="宋体" panose="02010600030101010101" pitchFamily="2" charset="-122"/>
              <a:ea typeface="宋体" panose="02010600030101010101" pitchFamily="2" charset="-122"/>
            </a:endParaRPr>
          </a:p>
          <a:p>
            <a:pPr marL="304800" indent="-304800"/>
            <a:r>
              <a:rPr lang="en-US" sz="1800" b="0">
                <a:solidFill>
                  <a:srgbClr val="FF0000"/>
                </a:solidFill>
                <a:latin typeface="宋体" panose="02010600030101010101" pitchFamily="2" charset="-122"/>
                <a:ea typeface="宋体" panose="02010600030101010101" pitchFamily="2" charset="-122"/>
              </a:rPr>
              <a:t>2022</a:t>
            </a:r>
            <a:r>
              <a:rPr lang="zh-CN" sz="1800" b="0">
                <a:solidFill>
                  <a:srgbClr val="FF0000"/>
                </a:solidFill>
                <a:ea typeface="宋体" panose="02010600030101010101" pitchFamily="2" charset="-122"/>
              </a:rPr>
              <a:t>年</a:t>
            </a:r>
            <a:r>
              <a:rPr lang="en-US" sz="1800" b="0">
                <a:solidFill>
                  <a:srgbClr val="FF0000"/>
                </a:solidFill>
                <a:latin typeface="宋体" panose="02010600030101010101" pitchFamily="2" charset="-122"/>
                <a:ea typeface="宋体" panose="02010600030101010101" pitchFamily="2" charset="-122"/>
              </a:rPr>
              <a:t>6</a:t>
            </a:r>
            <a:r>
              <a:rPr lang="zh-CN" sz="1800" b="0">
                <a:solidFill>
                  <a:srgbClr val="FF0000"/>
                </a:solidFill>
                <a:ea typeface="宋体" panose="02010600030101010101" pitchFamily="2" charset="-122"/>
              </a:rPr>
              <a:t>月</a:t>
            </a:r>
            <a:r>
              <a:rPr lang="en-US" sz="1800" b="0">
                <a:solidFill>
                  <a:srgbClr val="FF0000"/>
                </a:solidFill>
                <a:latin typeface="宋体" panose="02010600030101010101" pitchFamily="2" charset="-122"/>
                <a:ea typeface="宋体" panose="02010600030101010101" pitchFamily="2" charset="-122"/>
              </a:rPr>
              <a:t>29</a:t>
            </a:r>
            <a:r>
              <a:rPr lang="zh-CN" sz="1800" b="0">
                <a:solidFill>
                  <a:srgbClr val="FF0000"/>
                </a:solidFill>
                <a:ea typeface="宋体" panose="02010600030101010101" pitchFamily="2" charset="-122"/>
              </a:rPr>
              <a:t>日,上午</a:t>
            </a:r>
            <a:r>
              <a:rPr lang="en-US" sz="1800" b="0">
                <a:solidFill>
                  <a:srgbClr val="FF0000"/>
                </a:solidFill>
                <a:latin typeface="宋体" panose="02010600030101010101" pitchFamily="2" charset="-122"/>
                <a:ea typeface="宋体" panose="02010600030101010101" pitchFamily="2" charset="-122"/>
                <a:cs typeface="Times New Roman" panose="02020603050405020304" charset="0"/>
              </a:rPr>
              <a:t>09</a:t>
            </a:r>
            <a:r>
              <a:rPr lang="en-US" sz="1800" b="0">
                <a:solidFill>
                  <a:srgbClr val="FF0000"/>
                </a:solidFill>
                <a:latin typeface="宋体" panose="02010600030101010101" pitchFamily="2" charset="-122"/>
                <a:ea typeface="宋体" panose="02010600030101010101" pitchFamily="2" charset="-122"/>
              </a:rPr>
              <a:t>:00-</a:t>
            </a:r>
            <a:r>
              <a:rPr lang="en-US" sz="1800" b="0">
                <a:solidFill>
                  <a:srgbClr val="FF0000"/>
                </a:solidFill>
                <a:latin typeface="宋体" panose="02010600030101010101" pitchFamily="2" charset="-122"/>
                <a:ea typeface="宋体" panose="02010600030101010101" pitchFamily="2" charset="-122"/>
                <a:cs typeface="Times New Roman" panose="02020603050405020304" charset="0"/>
              </a:rPr>
              <a:t>10</a:t>
            </a:r>
            <a:r>
              <a:rPr lang="zh-CN" sz="1800" b="0">
                <a:solidFill>
                  <a:srgbClr val="FF0000"/>
                </a:solidFill>
                <a:ea typeface="宋体" panose="02010600030101010101" pitchFamily="2" charset="-122"/>
              </a:rPr>
              <a:t>:00。</a:t>
            </a:r>
            <a:r>
              <a:rPr lang="en-US" sz="1800" b="0">
                <a:solidFill>
                  <a:srgbClr val="FF0000"/>
                </a:solidFill>
                <a:latin typeface="宋体" panose="02010600030101010101" pitchFamily="2" charset="-122"/>
                <a:ea typeface="宋体" panose="02010600030101010101" pitchFamily="2" charset="-122"/>
                <a:cs typeface="Times New Roman" panose="02020603050405020304" charset="0"/>
              </a:rPr>
              <a:t>     </a:t>
            </a:r>
            <a:r>
              <a:rPr lang="zh-CN" sz="1800" b="0">
                <a:solidFill>
                  <a:srgbClr val="FF0000"/>
                </a:solidFill>
                <a:ea typeface="宋体" panose="02010600030101010101" pitchFamily="2" charset="-122"/>
              </a:rPr>
              <a:t>三、演练地点：原料罐区</a:t>
            </a:r>
            <a:r>
              <a:rPr lang="en-US" sz="1800" b="0">
                <a:solidFill>
                  <a:srgbClr val="FF0000"/>
                </a:solidFill>
                <a:latin typeface="宋体" panose="02010600030101010101" pitchFamily="2" charset="-122"/>
                <a:ea typeface="宋体" panose="02010600030101010101" pitchFamily="2" charset="-122"/>
                <a:cs typeface="Times New Roman" panose="02020603050405020304" charset="0"/>
              </a:rPr>
              <a:t> </a:t>
            </a:r>
            <a:r>
              <a:rPr lang="zh-CN" sz="1800" b="0">
                <a:solidFill>
                  <a:srgbClr val="FF0000"/>
                </a:solidFill>
                <a:ea typeface="宋体" panose="02010600030101010101" pitchFamily="2" charset="-122"/>
              </a:rPr>
              <a:t>四、演练内容：溴素储罐泄漏</a:t>
            </a:r>
            <a:endParaRPr lang="zh-CN" sz="1800" b="0">
              <a:solidFill>
                <a:srgbClr val="FF0000"/>
              </a:solidFill>
              <a:ea typeface="宋体" panose="02010600030101010101" pitchFamily="2" charset="-122"/>
            </a:endParaRPr>
          </a:p>
          <a:p>
            <a:pPr marL="304800" indent="-304800"/>
            <a:r>
              <a:rPr lang="zh-CN" sz="1800" b="0">
                <a:ea typeface="宋体" panose="02010600030101010101" pitchFamily="2" charset="-122"/>
              </a:rPr>
              <a:t>五、演练实施方案（一）演练组织结构及人员分工1、公司应急救援演练指挥部总</a:t>
            </a:r>
            <a:r>
              <a:rPr lang="en-US" sz="1800" b="0">
                <a:latin typeface="宋体" panose="02010600030101010101" pitchFamily="2" charset="-122"/>
                <a:ea typeface="宋体" panose="02010600030101010101" pitchFamily="2" charset="-122"/>
                <a:cs typeface="Times New Roman" panose="02020603050405020304" charset="0"/>
              </a:rPr>
              <a:t> </a:t>
            </a:r>
            <a:r>
              <a:rPr lang="zh-CN" sz="1800" b="0">
                <a:ea typeface="宋体" panose="02010600030101010101" pitchFamily="2" charset="-122"/>
              </a:rPr>
              <a:t>指</a:t>
            </a:r>
            <a:r>
              <a:rPr lang="en-US" sz="1800" b="0">
                <a:latin typeface="宋体" panose="02010600030101010101" pitchFamily="2" charset="-122"/>
                <a:ea typeface="宋体" panose="02010600030101010101" pitchFamily="2" charset="-122"/>
                <a:cs typeface="Times New Roman" panose="02020603050405020304" charset="0"/>
              </a:rPr>
              <a:t> </a:t>
            </a:r>
            <a:r>
              <a:rPr lang="zh-CN" sz="1800" b="0">
                <a:ea typeface="宋体" panose="02010600030101010101" pitchFamily="2" charset="-122"/>
              </a:rPr>
              <a:t>挥：薛富奎副总指挥：刘司飞成</a:t>
            </a:r>
            <a:r>
              <a:rPr lang="en-US" sz="1800" b="0">
                <a:latin typeface="宋体" panose="02010600030101010101" pitchFamily="2" charset="-122"/>
                <a:ea typeface="宋体" panose="02010600030101010101" pitchFamily="2" charset="-122"/>
                <a:cs typeface="Times New Roman" panose="02020603050405020304" charset="0"/>
              </a:rPr>
              <a:t>    </a:t>
            </a:r>
            <a:r>
              <a:rPr lang="zh-CN" sz="1800" b="0">
                <a:ea typeface="宋体" panose="02010600030101010101" pitchFamily="2" charset="-122"/>
              </a:rPr>
              <a:t>员：各部门、车间负责人</a:t>
            </a:r>
            <a:endParaRPr lang="zh-CN" altLang="en-US" sz="1800"/>
          </a:p>
        </p:txBody>
      </p:sp>
    </p:spTree>
  </p:cSld>
  <p:clrMapOvr>
    <a:masterClrMapping/>
  </p:clrMapOvr>
  <p:transition spd="slow" advClick="0" advTm="5000">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86485" y="864235"/>
            <a:ext cx="7647940" cy="3415030"/>
          </a:xfrm>
          <a:prstGeom prst="rect">
            <a:avLst/>
          </a:prstGeom>
          <a:noFill/>
          <a:ln w="9525">
            <a:noFill/>
          </a:ln>
        </p:spPr>
        <p:txBody>
          <a:bodyPr wrap="square">
            <a:spAutoFit/>
          </a:bodyPr>
          <a:p>
            <a:pPr marL="304800" indent="-304800"/>
            <a:r>
              <a:rPr lang="zh-CN" sz="2400" b="0">
                <a:ea typeface="宋体" panose="02010600030101010101" pitchFamily="2" charset="-122"/>
              </a:rPr>
              <a:t>地</a:t>
            </a:r>
            <a:r>
              <a:rPr lang="en-US" sz="2400" b="0">
                <a:latin typeface="宋体" panose="02010600030101010101" pitchFamily="2" charset="-122"/>
                <a:ea typeface="宋体" panose="02010600030101010101" pitchFamily="2" charset="-122"/>
                <a:cs typeface="Times New Roman" panose="02020603050405020304" charset="0"/>
              </a:rPr>
              <a:t>    </a:t>
            </a:r>
            <a:r>
              <a:rPr lang="zh-CN" sz="2400" b="0">
                <a:ea typeface="宋体" panose="02010600030101010101" pitchFamily="2" charset="-122"/>
              </a:rPr>
              <a:t>点：指挥部、观摩席在原料罐区东马路上</a:t>
            </a:r>
            <a:endParaRPr lang="zh-CN" sz="2400" b="0">
              <a:ea typeface="宋体" panose="02010600030101010101" pitchFamily="2" charset="-122"/>
            </a:endParaRPr>
          </a:p>
          <a:p>
            <a:pPr marL="304800" indent="-304800"/>
            <a:r>
              <a:rPr lang="zh-CN" altLang="en-US" sz="2400"/>
              <a:t>应急机构：人员疏散队、物资保障队、医疗救护队、警戒管制队、洗消队、应急处置队、环境检测队、信息发布队</a:t>
            </a:r>
            <a:r>
              <a:rPr lang="en-US" altLang="zh-CN" sz="2400"/>
              <a:t>8</a:t>
            </a:r>
            <a:r>
              <a:rPr lang="zh-CN" altLang="en-US" sz="2400"/>
              <a:t>个应急队。</a:t>
            </a:r>
            <a:endParaRPr lang="zh-CN" altLang="en-US" sz="2400"/>
          </a:p>
          <a:p>
            <a:pPr marL="304800" indent="-304800"/>
            <a:r>
              <a:rPr lang="zh-CN" altLang="en-US" sz="2400"/>
              <a:t>2、应急救援专业队伍人员组成：</a:t>
            </a:r>
            <a:r>
              <a:rPr lang="en-US" altLang="zh-CN" sz="2400"/>
              <a:t>j</a:t>
            </a:r>
            <a:endParaRPr lang="zh-CN" altLang="en-US" sz="2400"/>
          </a:p>
          <a:p>
            <a:pPr marL="304800" indent="-304800"/>
            <a:r>
              <a:rPr lang="zh-CN" altLang="en-US" sz="2400"/>
              <a:t>（1）现场指挥：刘司飞：全权负责指挥现场应急救援工作，具体指挥各应急救援队，分配应急救援任务，控制演练进程，向总指挥报告事故处理进展情况。</a:t>
            </a:r>
            <a:endParaRPr lang="zh-CN" altLang="en-US" sz="2400"/>
          </a:p>
          <a:p>
            <a:pPr marL="304800" indent="-304800"/>
            <a:r>
              <a:rPr lang="zh-CN" altLang="en-US" sz="2400"/>
              <a:t>（2）各应急队人员名单及应急设施及任务</a:t>
            </a:r>
            <a:endParaRPr lang="zh-CN" altLang="en-US" sz="2400"/>
          </a:p>
        </p:txBody>
      </p:sp>
    </p:spTree>
  </p:cSld>
  <p:clrMapOvr>
    <a:masterClrMapping/>
  </p:clrMapOvr>
  <p:transition spd="slow" advClick="0" advTm="500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959485" y="866680"/>
          <a:ext cx="7798435" cy="3935095"/>
        </p:xfrm>
        <a:graphic>
          <a:graphicData uri="http://schemas.openxmlformats.org/drawingml/2006/table">
            <a:tbl>
              <a:tblPr firstRow="1" bandRow="1">
                <a:tableStyleId>{5940675A-B579-460E-94D1-54222C63F5DA}</a:tableStyleId>
              </a:tblPr>
              <a:tblGrid>
                <a:gridCol w="743585"/>
                <a:gridCol w="800100"/>
                <a:gridCol w="1264285"/>
                <a:gridCol w="1813560"/>
                <a:gridCol w="3176905"/>
              </a:tblGrid>
              <a:tr h="257175">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组 别</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队长</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成员名单</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道具</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任务</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3870">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应急处置队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陈备战</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仓库管理人员（4人）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正压式呼吸器1套和气密性防护服1套，对讲机1个。</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一人晕倒，</a:t>
                      </a:r>
                      <a:r>
                        <a:rPr lang="en-US" sz="1000" b="0">
                          <a:latin typeface="宋体" panose="02010600030101010101" pitchFamily="2" charset="-122"/>
                          <a:ea typeface="宋体" panose="02010600030101010101" pitchFamily="2" charset="-122"/>
                          <a:cs typeface="宋体" panose="02010600030101010101" pitchFamily="2" charset="-122"/>
                        </a:rPr>
                        <a:t>接到报告后第一时间赶赴事故现场，查明原因并迅速</a:t>
                      </a:r>
                      <a:r>
                        <a:rPr lang="zh-CN" altLang="en-US" sz="1000" b="0">
                          <a:latin typeface="宋体" panose="02010600030101010101" pitchFamily="2" charset="-122"/>
                          <a:ea typeface="宋体" panose="02010600030101010101" pitchFamily="2" charset="-122"/>
                          <a:cs typeface="宋体" panose="02010600030101010101" pitchFamily="2" charset="-122"/>
                        </a:rPr>
                        <a:t>安排一人</a:t>
                      </a:r>
                      <a:r>
                        <a:rPr lang="en-US" sz="1000" b="0">
                          <a:latin typeface="宋体" panose="02010600030101010101" pitchFamily="2" charset="-122"/>
                          <a:ea typeface="宋体" panose="02010600030101010101" pitchFamily="2" charset="-122"/>
                          <a:cs typeface="宋体" panose="02010600030101010101" pitchFamily="2" charset="-122"/>
                        </a:rPr>
                        <a:t>现场</a:t>
                      </a:r>
                      <a:r>
                        <a:rPr lang="en-US" sz="1000">
                          <a:latin typeface="宋体" panose="02010600030101010101" pitchFamily="2" charset="-122"/>
                          <a:ea typeface="宋体" panose="02010600030101010101" pitchFamily="2" charset="-122"/>
                          <a:cs typeface="宋体" panose="02010600030101010101" pitchFamily="2" charset="-122"/>
                          <a:sym typeface="+mn-ea"/>
                        </a:rPr>
                        <a:t>开展</a:t>
                      </a:r>
                      <a:r>
                        <a:rPr lang="zh-CN" altLang="en-US" sz="1000">
                          <a:latin typeface="宋体" panose="02010600030101010101" pitchFamily="2" charset="-122"/>
                          <a:ea typeface="宋体" panose="02010600030101010101" pitchFamily="2" charset="-122"/>
                          <a:cs typeface="宋体" panose="02010600030101010101" pitchFamily="2" charset="-122"/>
                          <a:sym typeface="+mn-ea"/>
                        </a:rPr>
                        <a:t>手动阀开启</a:t>
                      </a:r>
                      <a:r>
                        <a:rPr lang="zh-CN" altLang="en-US" sz="1000" b="0">
                          <a:latin typeface="宋体" panose="02010600030101010101" pitchFamily="2" charset="-122"/>
                          <a:ea typeface="宋体" panose="02010600030101010101" pitchFamily="2" charset="-122"/>
                          <a:cs typeface="宋体" panose="02010600030101010101" pitchFamily="2" charset="-122"/>
                        </a:rPr>
                        <a:t>倒罐</a:t>
                      </a:r>
                      <a:r>
                        <a:rPr lang="en-US" sz="1000" b="0">
                          <a:latin typeface="宋体" panose="02010600030101010101" pitchFamily="2" charset="-122"/>
                          <a:ea typeface="宋体" panose="02010600030101010101" pitchFamily="2" charset="-122"/>
                          <a:cs typeface="宋体" panose="02010600030101010101" pitchFamily="2" charset="-122"/>
                        </a:rPr>
                        <a:t>，</a:t>
                      </a:r>
                      <a:r>
                        <a:rPr lang="zh-CN" altLang="en-US" sz="1000" b="0">
                          <a:latin typeface="宋体" panose="02010600030101010101" pitchFamily="2" charset="-122"/>
                          <a:ea typeface="宋体" panose="02010600030101010101" pitchFamily="2" charset="-122"/>
                          <a:cs typeface="宋体" panose="02010600030101010101" pitchFamily="2" charset="-122"/>
                        </a:rPr>
                        <a:t>另二人使用消防栓进行喷雾降低黄色烟雾，</a:t>
                      </a:r>
                      <a:r>
                        <a:rPr lang="en-US" sz="1000" b="0">
                          <a:latin typeface="宋体" panose="02010600030101010101" pitchFamily="2" charset="-122"/>
                          <a:ea typeface="宋体" panose="02010600030101010101" pitchFamily="2" charset="-122"/>
                          <a:cs typeface="宋体" panose="02010600030101010101" pitchFamily="2" charset="-122"/>
                        </a:rPr>
                        <a:t>现场事故处理情况及时向现场指挥汇报。</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7200">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人员     疏散队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吴衍强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rowSpan="2">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污水站</a:t>
                      </a:r>
                      <a:r>
                        <a:rPr lang="zh-CN" altLang="en-US" sz="1000" b="0">
                          <a:latin typeface="宋体" panose="02010600030101010101" pitchFamily="2" charset="-122"/>
                          <a:ea typeface="宋体" panose="02010600030101010101" pitchFamily="2" charset="-122"/>
                          <a:cs typeface="宋体" panose="02010600030101010101" pitchFamily="2" charset="-122"/>
                        </a:rPr>
                        <a:t>、仓库、合成三、合成四</a:t>
                      </a:r>
                      <a:r>
                        <a:rPr lang="en-US" sz="1000" b="0">
                          <a:latin typeface="宋体" panose="02010600030101010101" pitchFamily="2" charset="-122"/>
                          <a:ea typeface="宋体" panose="02010600030101010101" pitchFamily="2" charset="-122"/>
                          <a:cs typeface="宋体" panose="02010600030101010101" pitchFamily="2" charset="-122"/>
                        </a:rPr>
                        <a:t>当班人员</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对讲机1个。</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负责紧急情况下的</a:t>
                      </a:r>
                      <a:r>
                        <a:rPr lang="zh-CN" altLang="en-US" sz="1000" b="0">
                          <a:latin typeface="宋体" panose="02010600030101010101" pitchFamily="2" charset="-122"/>
                          <a:ea typeface="宋体" panose="02010600030101010101" pitchFamily="2" charset="-122"/>
                          <a:cs typeface="宋体" panose="02010600030101010101" pitchFamily="2" charset="-122"/>
                        </a:rPr>
                        <a:t>相关</a:t>
                      </a:r>
                      <a:r>
                        <a:rPr lang="en-US" sz="1000" b="0">
                          <a:latin typeface="宋体" panose="02010600030101010101" pitchFamily="2" charset="-122"/>
                          <a:ea typeface="宋体" panose="02010600030101010101" pitchFamily="2" charset="-122"/>
                          <a:cs typeface="宋体" panose="02010600030101010101" pitchFamily="2" charset="-122"/>
                        </a:rPr>
                        <a:t>人员疏散与撤离，确认应到和实到人数，报告给现场指挥，确保所有人员均得到安全撤离。</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r>
              <a:tr h="0">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r>
              <a:tr h="568325">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物资     保障队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陈宁</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采购部成员（1人）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应急警械线4个、手持式喊话器1个、黄色烟雾器2个</a:t>
                      </a:r>
                      <a:r>
                        <a:rPr lang="zh-CN" altLang="en-US" sz="1000" b="0">
                          <a:latin typeface="宋体" panose="02010600030101010101" pitchFamily="2" charset="-122"/>
                          <a:ea typeface="宋体" panose="02010600030101010101" pitchFamily="2" charset="-122"/>
                          <a:cs typeface="宋体" panose="02010600030101010101" pitchFamily="2" charset="-122"/>
                        </a:rPr>
                        <a:t>、气密性防护服两套、空气呼吸器</a:t>
                      </a:r>
                      <a:r>
                        <a:rPr lang="en-US" altLang="zh-CN" sz="1000" b="0">
                          <a:latin typeface="宋体" panose="02010600030101010101" pitchFamily="2" charset="-122"/>
                          <a:ea typeface="宋体" panose="02010600030101010101" pitchFamily="2" charset="-122"/>
                          <a:cs typeface="宋体" panose="02010600030101010101" pitchFamily="2" charset="-122"/>
                        </a:rPr>
                        <a:t>2</a:t>
                      </a:r>
                      <a:r>
                        <a:rPr lang="zh-CN" altLang="en-US" sz="1000" b="0">
                          <a:latin typeface="宋体" panose="02010600030101010101" pitchFamily="2" charset="-122"/>
                          <a:ea typeface="宋体" panose="02010600030101010101" pitchFamily="2" charset="-122"/>
                          <a:cs typeface="宋体" panose="02010600030101010101" pitchFamily="2" charset="-122"/>
                        </a:rPr>
                        <a:t>个。</a:t>
                      </a: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负责保障现场应急使用物资的供应。</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7200">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医疗     救护队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牛玉鹏</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成员2人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a:latin typeface="宋体" panose="02010600030101010101" pitchFamily="2" charset="-122"/>
                          <a:ea typeface="宋体" panose="02010600030101010101" pitchFamily="2" charset="-122"/>
                          <a:cs typeface="宋体" panose="02010600030101010101" pitchFamily="2" charset="-122"/>
                          <a:sym typeface="+mn-ea"/>
                        </a:rPr>
                        <a:t>正压式呼吸器2套和气密性防护服2套</a:t>
                      </a:r>
                      <a:r>
                        <a:rPr lang="zh-CN" altLang="en-US" sz="1000">
                          <a:latin typeface="宋体" panose="02010600030101010101" pitchFamily="2" charset="-122"/>
                          <a:ea typeface="宋体" panose="02010600030101010101" pitchFamily="2" charset="-122"/>
                          <a:cs typeface="宋体" panose="02010600030101010101" pitchFamily="2" charset="-122"/>
                          <a:sym typeface="+mn-ea"/>
                        </a:rPr>
                        <a:t>，</a:t>
                      </a:r>
                      <a:r>
                        <a:rPr lang="en-US" sz="1000" b="0">
                          <a:latin typeface="宋体" panose="02010600030101010101" pitchFamily="2" charset="-122"/>
                          <a:ea typeface="宋体" panose="02010600030101010101" pitchFamily="2" charset="-122"/>
                          <a:cs typeface="宋体" panose="02010600030101010101" pitchFamily="2" charset="-122"/>
                        </a:rPr>
                        <a:t>担架1副药箱一个</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负责安排人员把事故区对事故中的受伤人员进行救助并模拟心肺复苏，然后安排车辆把事故中受伤人员的送到</a:t>
                      </a:r>
                      <a:r>
                        <a:rPr lang="zh-CN" altLang="en-US" sz="1000" b="0">
                          <a:latin typeface="宋体" panose="02010600030101010101" pitchFamily="2" charset="-122"/>
                          <a:ea typeface="宋体" panose="02010600030101010101" pitchFamily="2" charset="-122"/>
                          <a:cs typeface="宋体" panose="02010600030101010101" pitchFamily="2" charset="-122"/>
                        </a:rPr>
                        <a:t>场外</a:t>
                      </a:r>
                      <a:r>
                        <a:rPr lang="en-US" sz="1000" b="0">
                          <a:latin typeface="宋体" panose="02010600030101010101" pitchFamily="2" charset="-122"/>
                          <a:ea typeface="宋体" panose="02010600030101010101" pitchFamily="2" charset="-122"/>
                          <a:cs typeface="宋体" panose="02010600030101010101" pitchFamily="2" charset="-122"/>
                        </a:rPr>
                        <a:t>。</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07390">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警戒    管制队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郭坤</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保安4人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隔离带4条，对讲机1个。</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负责事故状态时，事故点外围的警戒、治安保卫、道路管制工作，确保道路的畅通，在合成四南北两侧，合成二和污水站，合成三和合成二，拉起4道警戒线，并根据情况，扩大警戒。</a:t>
                      </a:r>
                      <a:r>
                        <a:rPr lang="zh-CN" altLang="en-US" sz="1000">
                          <a:latin typeface="宋体" panose="02010600030101010101" pitchFamily="2" charset="-122"/>
                          <a:ea typeface="宋体" panose="02010600030101010101" pitchFamily="2" charset="-122"/>
                          <a:cs typeface="宋体" panose="02010600030101010101" pitchFamily="2" charset="-122"/>
                          <a:sym typeface="+mn-ea"/>
                        </a:rPr>
                        <a:t>负责应急物资的</a:t>
                      </a:r>
                      <a:r>
                        <a:rPr lang="en-US" sz="1000">
                          <a:latin typeface="宋体" panose="02010600030101010101" pitchFamily="2" charset="-122"/>
                          <a:ea typeface="宋体" panose="02010600030101010101" pitchFamily="2" charset="-122"/>
                          <a:cs typeface="宋体" panose="02010600030101010101" pitchFamily="2" charset="-122"/>
                          <a:sym typeface="+mn-ea"/>
                        </a:rPr>
                        <a:t>清点、发放应急物资，演练结束后将应急物资收集齐全</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4335">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洗消</a:t>
                      </a:r>
                      <a:r>
                        <a:rPr lang="zh-CN" altLang="en-US" sz="1000" b="0">
                          <a:latin typeface="宋体" panose="02010600030101010101" pitchFamily="2" charset="-122"/>
                          <a:ea typeface="宋体" panose="02010600030101010101" pitchFamily="2" charset="-122"/>
                          <a:cs typeface="宋体" panose="02010600030101010101" pitchFamily="2" charset="-122"/>
                        </a:rPr>
                        <a:t>队</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环保部</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洗消</a:t>
                      </a:r>
                      <a:r>
                        <a:rPr lang="en-US" sz="1000" b="0">
                          <a:latin typeface="宋体" panose="02010600030101010101" pitchFamily="2" charset="-122"/>
                          <a:ea typeface="宋体" panose="02010600030101010101" pitchFamily="2" charset="-122"/>
                          <a:cs typeface="宋体" panose="02010600030101010101" pitchFamily="2" charset="-122"/>
                        </a:rPr>
                        <a:t>（2人）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防毒面具</a:t>
                      </a:r>
                      <a:r>
                        <a:rPr lang="en-US" altLang="zh-CN" sz="1000" b="0">
                          <a:latin typeface="宋体" panose="02010600030101010101" pitchFamily="2" charset="-122"/>
                          <a:ea typeface="宋体" panose="02010600030101010101" pitchFamily="2" charset="-122"/>
                          <a:cs typeface="宋体" panose="02010600030101010101" pitchFamily="2" charset="-122"/>
                        </a:rPr>
                        <a:t>2</a:t>
                      </a:r>
                      <a:r>
                        <a:rPr lang="zh-CN" altLang="en-US" sz="1000" b="0">
                          <a:latin typeface="宋体" panose="02010600030101010101" pitchFamily="2" charset="-122"/>
                          <a:ea typeface="宋体" panose="02010600030101010101" pitchFamily="2" charset="-122"/>
                          <a:cs typeface="宋体" panose="02010600030101010101" pitchFamily="2" charset="-122"/>
                        </a:rPr>
                        <a:t>人，</a:t>
                      </a:r>
                      <a:r>
                        <a:rPr lang="en-US" sz="1000" b="0">
                          <a:latin typeface="宋体" panose="02010600030101010101" pitchFamily="2" charset="-122"/>
                          <a:ea typeface="宋体" panose="02010600030101010101" pitchFamily="2" charset="-122"/>
                          <a:cs typeface="宋体" panose="02010600030101010101" pitchFamily="2" charset="-122"/>
                        </a:rPr>
                        <a:t>对讲机1个。</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4800">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信息    发布队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沙永峰</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事故解除后对外说明事故经过及处理结果，将灾情的信息和抢救情况统一对外发布</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5240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环境</a:t>
                      </a:r>
                      <a:r>
                        <a:rPr lang="zh-CN" altLang="en-US" sz="1000" b="0">
                          <a:latin typeface="宋体" panose="02010600030101010101" pitchFamily="2" charset="-122"/>
                          <a:ea typeface="宋体" panose="02010600030101010101" pitchFamily="2" charset="-122"/>
                          <a:cs typeface="宋体" panose="02010600030101010101" pitchFamily="2" charset="-122"/>
                        </a:rPr>
                        <a:t>检测</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梁宁</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lgn="ctr">
                        <a:buNone/>
                      </a:pP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环境</a:t>
                      </a:r>
                      <a:r>
                        <a:rPr lang="zh-CN" altLang="en-US" sz="1000" b="0">
                          <a:latin typeface="宋体" panose="02010600030101010101" pitchFamily="2" charset="-122"/>
                          <a:ea typeface="宋体" panose="02010600030101010101" pitchFamily="2" charset="-122"/>
                          <a:cs typeface="宋体" panose="02010600030101010101" pitchFamily="2" charset="-122"/>
                        </a:rPr>
                        <a:t>检测仪</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泄露后的环境</a:t>
                      </a:r>
                      <a:r>
                        <a:rPr lang="zh-CN" altLang="en-US" sz="1000" b="0">
                          <a:latin typeface="宋体" panose="02010600030101010101" pitchFamily="2" charset="-122"/>
                          <a:ea typeface="宋体" panose="02010600030101010101" pitchFamily="2" charset="-122"/>
                          <a:cs typeface="宋体" panose="02010600030101010101" pitchFamily="2" charset="-122"/>
                        </a:rPr>
                        <a:t>检测。</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advClick="0" advTm="5000">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970405" y="1419225"/>
            <a:ext cx="5080000" cy="2306955"/>
          </a:xfrm>
          <a:prstGeom prst="rect">
            <a:avLst/>
          </a:prstGeom>
          <a:noFill/>
          <a:ln w="9525">
            <a:noFill/>
          </a:ln>
        </p:spPr>
        <p:txBody>
          <a:bodyPr>
            <a:spAutoFit/>
          </a:bodyPr>
          <a:p>
            <a:pPr indent="0"/>
            <a:r>
              <a:rPr lang="zh-CN" sz="2400" b="0">
                <a:ea typeface="宋体" panose="02010600030101010101" pitchFamily="2" charset="-122"/>
              </a:rPr>
              <a:t>3、演练后台工作人员分工</a:t>
            </a:r>
            <a:r>
              <a:rPr lang="en-US" sz="2400" b="0">
                <a:latin typeface="宋体" panose="02010600030101010101" pitchFamily="2" charset="-122"/>
                <a:ea typeface="宋体" panose="02010600030101010101" pitchFamily="2" charset="-122"/>
              </a:rPr>
              <a:t>①</a:t>
            </a:r>
            <a:r>
              <a:rPr lang="zh-CN" sz="2400" b="0">
                <a:ea typeface="宋体" panose="02010600030101010101" pitchFamily="2" charset="-122"/>
              </a:rPr>
              <a:t>安全部陈跃负责演练方案解释及现场主持工作；</a:t>
            </a:r>
            <a:r>
              <a:rPr lang="en-US" sz="2400" b="0">
                <a:latin typeface="宋体" panose="02010600030101010101" pitchFamily="2" charset="-122"/>
                <a:ea typeface="宋体" panose="02010600030101010101" pitchFamily="2" charset="-122"/>
              </a:rPr>
              <a:t>②</a:t>
            </a:r>
            <a:r>
              <a:rPr lang="zh-CN" sz="2400" b="0">
                <a:ea typeface="宋体" panose="02010600030101010101" pitchFamily="2" charset="-122"/>
              </a:rPr>
              <a:t>王保程负责现场道具的落实以及与各应急队就道具如何使用进行对接；</a:t>
            </a:r>
            <a:r>
              <a:rPr lang="en-US" sz="2400" b="0">
                <a:latin typeface="宋体" panose="02010600030101010101" pitchFamily="2" charset="-122"/>
                <a:ea typeface="宋体" panose="02010600030101010101" pitchFamily="2" charset="-122"/>
              </a:rPr>
              <a:t>③</a:t>
            </a:r>
            <a:r>
              <a:rPr lang="zh-CN" sz="2400" b="0">
                <a:ea typeface="宋体" panose="02010600030101010101" pitchFamily="2" charset="-122"/>
              </a:rPr>
              <a:t>龚向超负责影像资料采集。</a:t>
            </a:r>
            <a:endParaRPr lang="zh-CN" altLang="en-US" sz="2400"/>
          </a:p>
        </p:txBody>
      </p:sp>
    </p:spTree>
  </p:cSld>
  <p:clrMapOvr>
    <a:masterClrMapping/>
  </p:clrMapOvr>
  <p:transition spd="slow" advClick="0" advTm="5000">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1616710" y="1194435"/>
            <a:ext cx="5910580" cy="3781425"/>
          </a:xfrm>
          <a:prstGeom prst="rect">
            <a:avLst/>
          </a:prstGeom>
        </p:spPr>
      </p:pic>
    </p:spTree>
  </p:cSld>
  <p:clrMapOvr>
    <a:masterClrMapping/>
  </p:clrMapOvr>
  <p:transition spd="slow" advClick="0" advTm="5000">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687830" y="1583372"/>
            <a:ext cx="5080000" cy="3046095"/>
          </a:xfrm>
          <a:prstGeom prst="rect">
            <a:avLst/>
          </a:prstGeom>
          <a:noFill/>
          <a:ln w="9525">
            <a:noFill/>
          </a:ln>
        </p:spPr>
        <p:txBody>
          <a:bodyPr wrap="square">
            <a:spAutoFit/>
          </a:bodyPr>
          <a:p>
            <a:pPr indent="0"/>
            <a:r>
              <a:rPr lang="zh-CN" sz="2400" b="0">
                <a:ea typeface="宋体" panose="02010600030101010101" pitchFamily="2" charset="-122"/>
              </a:rPr>
              <a:t>要点：</a:t>
            </a:r>
            <a:r>
              <a:rPr lang="en-US" sz="2400" b="0">
                <a:latin typeface="宋体" panose="02010600030101010101" pitchFamily="2" charset="-122"/>
                <a:ea typeface="宋体" panose="02010600030101010101" pitchFamily="2" charset="-122"/>
              </a:rPr>
              <a:t>1</a:t>
            </a:r>
            <a:r>
              <a:rPr lang="zh-CN" sz="2400" b="0">
                <a:ea typeface="宋体" panose="02010600030101010101" pitchFamily="2" charset="-122"/>
              </a:rPr>
              <a:t>、</a:t>
            </a:r>
            <a:r>
              <a:rPr lang="en-US" sz="2400" b="0">
                <a:latin typeface="宋体" panose="02010600030101010101" pitchFamily="2" charset="-122"/>
                <a:ea typeface="宋体" panose="02010600030101010101" pitchFamily="2" charset="-122"/>
              </a:rPr>
              <a:t>0</a:t>
            </a:r>
            <a:r>
              <a:rPr lang="en-US" sz="2400" b="0">
                <a:latin typeface="宋体" panose="02010600030101010101" pitchFamily="2" charset="-122"/>
                <a:ea typeface="宋体" panose="02010600030101010101" pitchFamily="2" charset="-122"/>
                <a:cs typeface="Times New Roman" panose="02020603050405020304" charset="0"/>
              </a:rPr>
              <a:t>9</a:t>
            </a:r>
            <a:r>
              <a:rPr lang="en-US" sz="2400" b="0">
                <a:latin typeface="宋体" panose="02010600030101010101" pitchFamily="2" charset="-122"/>
                <a:ea typeface="宋体" panose="02010600030101010101" pitchFamily="2" charset="-122"/>
              </a:rPr>
              <a:t>:</a:t>
            </a:r>
            <a:r>
              <a:rPr lang="zh-CN" sz="2400" b="0">
                <a:ea typeface="宋体" panose="02010600030101010101" pitchFamily="2" charset="-122"/>
                <a:cs typeface="Times New Roman" panose="02020603050405020304" charset="0"/>
              </a:rPr>
              <a:t>00演练人员在</a:t>
            </a:r>
            <a:r>
              <a:rPr lang="zh-CN" sz="2400" b="0">
                <a:ea typeface="宋体" panose="02010600030101010101" pitchFamily="2" charset="-122"/>
              </a:rPr>
              <a:t>固废仓库北侧马路集中；</a:t>
            </a:r>
            <a:r>
              <a:rPr lang="en-US" sz="2400" b="0">
                <a:latin typeface="宋体" panose="02010600030101010101" pitchFamily="2" charset="-122"/>
                <a:ea typeface="宋体" panose="02010600030101010101" pitchFamily="2" charset="-122"/>
              </a:rPr>
              <a:t>2</a:t>
            </a:r>
            <a:r>
              <a:rPr lang="zh-CN" sz="2400" b="0">
                <a:ea typeface="宋体" panose="02010600030101010101" pitchFamily="2" charset="-122"/>
              </a:rPr>
              <a:t>、</a:t>
            </a:r>
            <a:r>
              <a:rPr lang="en-US" sz="2400" b="0">
                <a:latin typeface="宋体" panose="02010600030101010101" pitchFamily="2" charset="-122"/>
                <a:ea typeface="宋体" panose="02010600030101010101" pitchFamily="2" charset="-122"/>
              </a:rPr>
              <a:t>09:15</a:t>
            </a:r>
            <a:r>
              <a:rPr lang="zh-CN" sz="2400" b="0">
                <a:ea typeface="宋体" panose="02010600030101010101" pitchFamily="2" charset="-122"/>
              </a:rPr>
              <a:t>需要配道具的人员穿戴好道具；</a:t>
            </a:r>
            <a:r>
              <a:rPr lang="en-US" sz="2400" b="0">
                <a:latin typeface="宋体" panose="02010600030101010101" pitchFamily="2" charset="-122"/>
                <a:ea typeface="宋体" panose="02010600030101010101" pitchFamily="2" charset="-122"/>
              </a:rPr>
              <a:t>3</a:t>
            </a:r>
            <a:r>
              <a:rPr lang="zh-CN" sz="2400" b="0">
                <a:ea typeface="宋体" panose="02010600030101010101" pitchFamily="2" charset="-122"/>
              </a:rPr>
              <a:t>、参演人员要熟悉演练程序，听从指挥，依照程序进行；</a:t>
            </a:r>
            <a:r>
              <a:rPr lang="en-US" sz="2400" b="0">
                <a:latin typeface="宋体" panose="02010600030101010101" pitchFamily="2" charset="-122"/>
                <a:ea typeface="宋体" panose="02010600030101010101" pitchFamily="2" charset="-122"/>
                <a:cs typeface="Times New Roman" panose="02020603050405020304" charset="0"/>
              </a:rPr>
              <a:t>4</a:t>
            </a:r>
            <a:r>
              <a:rPr lang="zh-CN" sz="2400" b="0">
                <a:ea typeface="宋体" panose="02010600030101010101" pitchFamily="2" charset="-122"/>
              </a:rPr>
              <a:t>、09:20演练正式开始；</a:t>
            </a:r>
            <a:endParaRPr lang="zh-CN" altLang="en-US" sz="2400"/>
          </a:p>
        </p:txBody>
      </p:sp>
    </p:spTree>
  </p:cSld>
  <p:clrMapOvr>
    <a:masterClrMapping/>
  </p:clrMapOvr>
  <p:transition spd="slow" advClick="0" advTm="5000">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descr="1652055810(1)"/>
          <p:cNvPicPr>
            <a:picLocks noChangeAspect="1"/>
          </p:cNvPicPr>
          <p:nvPr/>
        </p:nvPicPr>
        <p:blipFill>
          <a:blip r:embed="rId1"/>
          <a:stretch>
            <a:fillRect/>
          </a:stretch>
        </p:blipFill>
        <p:spPr>
          <a:xfrm>
            <a:off x="913765" y="1704975"/>
            <a:ext cx="6645910" cy="2974975"/>
          </a:xfrm>
          <a:prstGeom prst="rect">
            <a:avLst/>
          </a:prstGeom>
          <a:noFill/>
          <a:ln>
            <a:noFill/>
          </a:ln>
        </p:spPr>
      </p:pic>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8" name="文本框 7"/>
          <p:cNvSpPr txBox="1"/>
          <p:nvPr/>
        </p:nvSpPr>
        <p:spPr>
          <a:xfrm>
            <a:off x="3917315" y="1174115"/>
            <a:ext cx="1783080" cy="368300"/>
          </a:xfrm>
          <a:prstGeom prst="rect">
            <a:avLst/>
          </a:prstGeom>
          <a:noFill/>
        </p:spPr>
        <p:txBody>
          <a:bodyPr wrap="none" rtlCol="0" anchor="t">
            <a:spAutoFit/>
          </a:bodyPr>
          <a:p>
            <a:r>
              <a:rPr lang="zh-CN" sz="1800">
                <a:ea typeface="宋体" panose="02010600030101010101" pitchFamily="2" charset="-122"/>
                <a:sym typeface="+mn-ea"/>
              </a:rPr>
              <a:t>演练位置示意图</a:t>
            </a:r>
            <a:endParaRPr lang="zh-CN" altLang="en-US" sz="1800">
              <a:ea typeface="宋体" panose="02010600030101010101" pitchFamily="2" charset="-122"/>
              <a:sym typeface="+mn-ea"/>
            </a:endParaRPr>
          </a:p>
        </p:txBody>
      </p:sp>
    </p:spTree>
  </p:cSld>
  <p:clrMapOvr>
    <a:masterClrMapping/>
  </p:clrMapOvr>
  <p:transition spd="slow" advClick="0" advTm="5000">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3765" y="-160973"/>
            <a:ext cx="5080000" cy="275590"/>
          </a:xfrm>
          <a:prstGeom prst="rect">
            <a:avLst/>
          </a:prstGeom>
          <a:noFill/>
          <a:ln w="9525">
            <a:noFill/>
          </a:ln>
        </p:spPr>
        <p:txBody>
          <a:bodyPr>
            <a:spAutoFit/>
          </a:bodyPr>
          <a:p>
            <a:pPr indent="0"/>
            <a:r>
              <a:rPr lang="zh-CN" sz="1200" b="0">
                <a:ea typeface="宋体" panose="02010600030101010101" pitchFamily="2" charset="-122"/>
              </a:rPr>
              <a:t>5、</a:t>
            </a:r>
            <a:endParaRPr lang="zh-CN" altLang="en-US"/>
          </a:p>
        </p:txBody>
      </p:sp>
      <p:sp>
        <p:nvSpPr>
          <p:cNvPr id="104" name="文本框 103"/>
          <p:cNvSpPr txBox="1"/>
          <p:nvPr/>
        </p:nvSpPr>
        <p:spPr>
          <a:xfrm>
            <a:off x="686435" y="1036955"/>
            <a:ext cx="7672705" cy="3969385"/>
          </a:xfrm>
          <a:prstGeom prst="rect">
            <a:avLst/>
          </a:prstGeom>
          <a:noFill/>
          <a:ln w="9525">
            <a:noFill/>
          </a:ln>
        </p:spPr>
        <p:txBody>
          <a:bodyPr wrap="square">
            <a:spAutoFit/>
          </a:bodyPr>
          <a:p>
            <a:pPr indent="0"/>
            <a:r>
              <a:rPr lang="zh-CN" sz="1800" b="0">
                <a:ea typeface="宋体" panose="02010600030101010101" pitchFamily="2" charset="-122"/>
              </a:rPr>
              <a:t>演练程序：</a:t>
            </a:r>
            <a:r>
              <a:rPr lang="zh-CN" sz="1800" b="1">
                <a:ea typeface="宋体" panose="02010600030101010101" pitchFamily="2" charset="-122"/>
              </a:rPr>
              <a:t>第1部分：队伍集结</a:t>
            </a:r>
            <a:endParaRPr lang="en-US" sz="1800" b="0">
              <a:latin typeface="宋体" panose="02010600030101010101" pitchFamily="2" charset="-122"/>
              <a:ea typeface="宋体" panose="02010600030101010101" pitchFamily="2" charset="-122"/>
              <a:cs typeface="Times New Roman" panose="02020603050405020304" charset="0"/>
            </a:endParaRPr>
          </a:p>
          <a:p>
            <a:pPr indent="0"/>
            <a:r>
              <a:rPr lang="en-US" sz="1800" b="0">
                <a:latin typeface="宋体" panose="02010600030101010101" pitchFamily="2" charset="-122"/>
                <a:ea typeface="宋体" panose="02010600030101010101" pitchFamily="2" charset="-122"/>
                <a:cs typeface="Times New Roman" panose="02020603050405020304" charset="0"/>
              </a:rPr>
              <a:t>6</a:t>
            </a:r>
            <a:r>
              <a:rPr lang="zh-CN" sz="1800" b="0">
                <a:ea typeface="宋体" panose="02010600030101010101" pitchFamily="2" charset="-122"/>
              </a:rPr>
              <a:t>月</a:t>
            </a:r>
            <a:r>
              <a:rPr lang="en-US" sz="1800" b="0">
                <a:latin typeface="宋体" panose="02010600030101010101" pitchFamily="2" charset="-122"/>
                <a:ea typeface="宋体" panose="02010600030101010101" pitchFamily="2" charset="-122"/>
                <a:cs typeface="Times New Roman" panose="02020603050405020304" charset="0"/>
              </a:rPr>
              <a:t>29</a:t>
            </a:r>
            <a:r>
              <a:rPr lang="zh-CN" sz="1800" b="0">
                <a:ea typeface="宋体" panose="02010600030101010101" pitchFamily="2" charset="-122"/>
              </a:rPr>
              <a:t>日上午</a:t>
            </a:r>
            <a:r>
              <a:rPr lang="en-US" sz="1800" b="0">
                <a:latin typeface="宋体" panose="02010600030101010101" pitchFamily="2" charset="-122"/>
                <a:ea typeface="宋体" panose="02010600030101010101" pitchFamily="2" charset="-122"/>
                <a:cs typeface="Times New Roman" panose="02020603050405020304" charset="0"/>
              </a:rPr>
              <a:t>9</a:t>
            </a:r>
            <a:r>
              <a:rPr lang="en-US" sz="1800" b="0">
                <a:latin typeface="宋体" panose="02010600030101010101" pitchFamily="2" charset="-122"/>
                <a:ea typeface="宋体" panose="02010600030101010101" pitchFamily="2" charset="-122"/>
              </a:rPr>
              <a:t>:</a:t>
            </a:r>
            <a:r>
              <a:rPr lang="en-US" sz="1800" b="0">
                <a:latin typeface="宋体" panose="02010600030101010101" pitchFamily="2" charset="-122"/>
                <a:ea typeface="宋体" panose="02010600030101010101" pitchFamily="2" charset="-122"/>
                <a:cs typeface="Times New Roman" panose="02020603050405020304" charset="0"/>
              </a:rPr>
              <a:t>00</a:t>
            </a:r>
            <a:r>
              <a:rPr lang="zh-CN" sz="1800" b="0">
                <a:ea typeface="宋体" panose="02010600030101010101" pitchFamily="2" charset="-122"/>
              </a:rPr>
              <a:t>参演部门人员带齐装备，事先在指定地点集结。各参演部门、人员在马路上集结完毕。</a:t>
            </a:r>
            <a:r>
              <a:rPr lang="zh-CN" sz="1800" b="1">
                <a:ea typeface="宋体" panose="02010600030101010101" pitchFamily="2" charset="-122"/>
              </a:rPr>
              <a:t>安全经理讲话：</a:t>
            </a:r>
            <a:r>
              <a:rPr lang="zh-CN" sz="1800" b="0">
                <a:ea typeface="宋体" panose="02010600030101010101" pitchFamily="2" charset="-122"/>
              </a:rPr>
              <a:t>各位领导、同事：</a:t>
            </a:r>
            <a:r>
              <a:rPr lang="en-US" sz="1800" b="0">
                <a:latin typeface="宋体" panose="02010600030101010101" pitchFamily="2" charset="-122"/>
                <a:ea typeface="宋体" panose="02010600030101010101" pitchFamily="2" charset="-122"/>
                <a:cs typeface="Times New Roman" panose="02020603050405020304" charset="0"/>
              </a:rPr>
              <a:t>   </a:t>
            </a:r>
            <a:r>
              <a:rPr lang="zh-CN" sz="1800" b="0">
                <a:ea typeface="宋体" panose="02010600030101010101" pitchFamily="2" charset="-122"/>
              </a:rPr>
              <a:t>今天我们在这里开展</a:t>
            </a:r>
            <a:r>
              <a:rPr lang="en-US" sz="1800" b="0">
                <a:latin typeface="宋体" panose="02010600030101010101" pitchFamily="2" charset="-122"/>
                <a:ea typeface="宋体" panose="02010600030101010101" pitchFamily="2" charset="-122"/>
              </a:rPr>
              <a:t>2022</a:t>
            </a:r>
            <a:r>
              <a:rPr lang="zh-CN" sz="1800" b="0">
                <a:ea typeface="宋体" panose="02010600030101010101" pitchFamily="2" charset="-122"/>
              </a:rPr>
              <a:t>年罐区溴素泄露综合应急预案演练，主要任务是全面检验面对储罐泄露突发事故时，我公司的应急反应能力、救援能力、资源调集能力和指挥能力，锻炼应急救援队伍，提高员工的应急处置能力，最大限度的降低事故危害程度，切实保障员工生命安全。本次演练共分三项议程：一是：开展罐区溴素泄漏综合应急预案演练；二是：由刘司飞、沙永峰做</a:t>
            </a:r>
            <a:r>
              <a:rPr lang="zh-CN" sz="1800" b="0">
                <a:ea typeface="宋体" panose="02010600030101010101" pitchFamily="2" charset="-122"/>
              </a:rPr>
              <a:t>演练点评；三是：由总经理做总结讲话。</a:t>
            </a:r>
            <a:endParaRPr lang="zh-CN" altLang="en-US" sz="1800"/>
          </a:p>
        </p:txBody>
      </p:sp>
    </p:spTree>
  </p:cSld>
  <p:clrMapOvr>
    <a:masterClrMapping/>
  </p:clrMapOvr>
  <p:transition spd="slow" advClick="0" advTm="5000">
    <p:push dir="u"/>
  </p:transition>
  <p:timing>
    <p:tnLst>
      <p:par>
        <p:cTn id="1" dur="indefinite" restart="never" nodeType="tmRoot"/>
      </p:par>
    </p:tnLst>
  </p:timing>
</p:sld>
</file>

<file path=ppt/tags/tag1.xml><?xml version="1.0" encoding="utf-8"?>
<p:tagLst xmlns:p="http://schemas.openxmlformats.org/presentationml/2006/main">
  <p:tag name="KSO_WM_UNIT_TABLE_BEAUTIFY" val="smartTable{102db9d8-e3a9-497a-81b8-c4bf71e045a0}"/>
  <p:tag name="TABLE_ENDDRAG_ORIGIN_RECT" val="614*386"/>
  <p:tag name="TABLE_ENDDRAG_RECT" val="75*68*614*386"/>
</p:tagLst>
</file>

<file path=ppt/tags/tag2.xml><?xml version="1.0" encoding="utf-8"?>
<p:tagLst xmlns:p="http://schemas.openxmlformats.org/presentationml/2006/main">
  <p:tag name="KSO_WM_UNIT_PLACING_PICTURE_USER_VIEWPORT" val="{&quot;height&quot;:6450,&quot;width&quot;:9308}"/>
</p:tagLst>
</file>

<file path=ppt/tags/tag3.xml><?xml version="1.0" encoding="utf-8"?>
<p:tagLst xmlns:p="http://schemas.openxmlformats.org/presentationml/2006/main">
  <p:tag name="ISPRING_PRESENTATION_TITLE" val="红色党政风格2019安全生产月互动宣传PPT模板"/>
  <p:tag name="COMMONDATA" val="eyJoZGlkIjoiNTlkN2Q3MWI4MjBiZDM4OTE5NGJlMGZhMDY1ZDA0MjQifQ=="/>
</p:tagLst>
</file>

<file path=ppt/theme/theme1.xml><?xml version="1.0" encoding="utf-8"?>
<a:theme xmlns:a="http://schemas.openxmlformats.org/drawingml/2006/main" name="Office 主题">
  <a:themeElements>
    <a:clrScheme name="红色系">
      <a:dk1>
        <a:sysClr val="windowText" lastClr="000000"/>
      </a:dk1>
      <a:lt1>
        <a:sysClr val="window" lastClr="FFFFFF"/>
      </a:lt1>
      <a:dk2>
        <a:srgbClr val="1F497D"/>
      </a:dk2>
      <a:lt2>
        <a:srgbClr val="EEECE1"/>
      </a:lt2>
      <a:accent1>
        <a:srgbClr val="E60000"/>
      </a:accent1>
      <a:accent2>
        <a:srgbClr val="E60000"/>
      </a:accent2>
      <a:accent3>
        <a:srgbClr val="E60000"/>
      </a:accent3>
      <a:accent4>
        <a:srgbClr val="E60000"/>
      </a:accent4>
      <a:accent5>
        <a:srgbClr val="7F7F7F"/>
      </a:accent5>
      <a:accent6>
        <a:srgbClr val="7F7F7F"/>
      </a:accent6>
      <a:hlink>
        <a:srgbClr val="17365D"/>
      </a:hlink>
      <a:folHlink>
        <a:srgbClr val="548DD4"/>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3630</Words>
  <Application>WPS 演示</Application>
  <PresentationFormat>全屏显示(16:9)</PresentationFormat>
  <Paragraphs>227</Paragraphs>
  <Slides>17</Slides>
  <Notes>45</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17</vt:i4>
      </vt:variant>
    </vt:vector>
  </HeadingPairs>
  <TitlesOfParts>
    <vt:vector size="34" baseType="lpstr">
      <vt:lpstr>Arial</vt:lpstr>
      <vt:lpstr>宋体</vt:lpstr>
      <vt:lpstr>Wingdings</vt:lpstr>
      <vt:lpstr>Calibri</vt:lpstr>
      <vt:lpstr>微软雅黑</vt:lpstr>
      <vt:lpstr>思源黑体 Light</vt:lpstr>
      <vt:lpstr>黑体</vt:lpstr>
      <vt:lpstr>思源黑体 Light</vt:lpstr>
      <vt:lpstr>方正兰亭中黑_GBK</vt:lpstr>
      <vt:lpstr>Noto Sans S Chinese Bold</vt:lpstr>
      <vt:lpstr>Times New Roman</vt:lpstr>
      <vt:lpstr>等线</vt:lpstr>
      <vt:lpstr>仿宋_GB2312</vt:lpstr>
      <vt:lpstr>仿宋</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陈跃</cp:lastModifiedBy>
  <cp:revision>24</cp:revision>
  <dcterms:created xsi:type="dcterms:W3CDTF">2022-05-22T06:22:00Z</dcterms:created>
  <dcterms:modified xsi:type="dcterms:W3CDTF">2022-06-27T08:38:17Z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08443A7EB506417CB7E92D1F41700219</vt:lpwstr>
  </property>
</Properties>
</file>